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notesMasterIdLst>
    <p:notesMasterId r:id="rId34"/>
  </p:notesMasterIdLst>
  <p:sldIdLst>
    <p:sldId id="502" r:id="rId6"/>
    <p:sldId id="503" r:id="rId7"/>
    <p:sldId id="504" r:id="rId8"/>
    <p:sldId id="257" r:id="rId9"/>
    <p:sldId id="505" r:id="rId10"/>
    <p:sldId id="506" r:id="rId11"/>
    <p:sldId id="508" r:id="rId12"/>
    <p:sldId id="509" r:id="rId13"/>
    <p:sldId id="510" r:id="rId14"/>
    <p:sldId id="511" r:id="rId15"/>
    <p:sldId id="486" r:id="rId16"/>
    <p:sldId id="492" r:id="rId17"/>
    <p:sldId id="493" r:id="rId18"/>
    <p:sldId id="494" r:id="rId19"/>
    <p:sldId id="495" r:id="rId20"/>
    <p:sldId id="446" r:id="rId21"/>
    <p:sldId id="463" r:id="rId22"/>
    <p:sldId id="501" r:id="rId23"/>
    <p:sldId id="469" r:id="rId24"/>
    <p:sldId id="512" r:id="rId25"/>
    <p:sldId id="513" r:id="rId26"/>
    <p:sldId id="514" r:id="rId27"/>
    <p:sldId id="479" r:id="rId28"/>
    <p:sldId id="480" r:id="rId29"/>
    <p:sldId id="481" r:id="rId30"/>
    <p:sldId id="482" r:id="rId31"/>
    <p:sldId id="483" r:id="rId32"/>
    <p:sldId id="507" r:id="rId33"/>
  </p:sldIdLst>
  <p:sldSz cx="9144000" cy="6858000" type="screen4x3"/>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FF"/>
    <a:srgbClr val="00FF00"/>
    <a:srgbClr val="FF00FF"/>
    <a:srgbClr val="3399FF"/>
    <a:srgbClr val="0099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8" d="100"/>
          <a:sy n="78" d="100"/>
        </p:scale>
        <p:origin x="634"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8275" y="0"/>
            <a:ext cx="3043238" cy="465138"/>
          </a:xfrm>
          <a:prstGeom prst="rect">
            <a:avLst/>
          </a:prstGeom>
        </p:spPr>
        <p:txBody>
          <a:bodyPr vert="horz" lIns="91440" tIns="45720" rIns="91440" bIns="45720" rtlCol="0"/>
          <a:lstStyle>
            <a:lvl1pPr algn="r">
              <a:defRPr sz="1200"/>
            </a:lvl1pPr>
          </a:lstStyle>
          <a:p>
            <a:fld id="{44850CFC-6D6F-4285-B607-0F7BA2CB81AC}" type="datetimeFigureOut">
              <a:rPr lang="en-US" smtClean="0"/>
              <a:t>9/28/2022</a:t>
            </a:fld>
            <a:endParaRPr lang="en-US"/>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21188"/>
            <a:ext cx="5619750" cy="41894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375"/>
            <a:ext cx="3043238"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8275" y="8842375"/>
            <a:ext cx="3043238" cy="465138"/>
          </a:xfrm>
          <a:prstGeom prst="rect">
            <a:avLst/>
          </a:prstGeom>
        </p:spPr>
        <p:txBody>
          <a:bodyPr vert="horz" lIns="91440" tIns="45720" rIns="91440" bIns="45720" rtlCol="0" anchor="b"/>
          <a:lstStyle>
            <a:lvl1pPr algn="r">
              <a:defRPr sz="1200"/>
            </a:lvl1pPr>
          </a:lstStyle>
          <a:p>
            <a:fld id="{D6B3F775-7EE4-42C8-B9DE-C6CA2D3B4318}" type="slidenum">
              <a:rPr lang="en-US" smtClean="0"/>
              <a:t>‹#›</a:t>
            </a:fld>
            <a:endParaRPr lang="en-US"/>
          </a:p>
        </p:txBody>
      </p:sp>
    </p:spTree>
    <p:extLst>
      <p:ext uri="{BB962C8B-B14F-4D97-AF65-F5344CB8AC3E}">
        <p14:creationId xmlns:p14="http://schemas.microsoft.com/office/powerpoint/2010/main" val="3182540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mmons.wikimedia.org/wiki/File:LCD-Layers.sv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02B623-9C70-4152-84CB-A6FA9EDF575A}" type="slidenum">
              <a:rPr lang="en-US" altLang="zh-TW"/>
              <a:pPr/>
              <a:t>4</a:t>
            </a:fld>
            <a:endParaRPr lang="en-US" altLang="zh-TW"/>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29268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B3F775-7EE4-42C8-B9DE-C6CA2D3B4318}" type="slidenum">
              <a:rPr lang="en-US" smtClean="0"/>
              <a:t>12</a:t>
            </a:fld>
            <a:endParaRPr lang="en-US"/>
          </a:p>
        </p:txBody>
      </p:sp>
    </p:spTree>
    <p:extLst>
      <p:ext uri="{BB962C8B-B14F-4D97-AF65-F5344CB8AC3E}">
        <p14:creationId xmlns:p14="http://schemas.microsoft.com/office/powerpoint/2010/main" val="4008186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666666"/>
                </a:solidFill>
                <a:effectLst/>
                <a:latin typeface="Helvetica Neue"/>
              </a:rPr>
              <a:t>LCDs or Liquid Crystal Displays are a major part of technology. They can be found almost everywhere – watches, calculators, mobile phones, laptops, televisions, cars and many more. Obviously, LCD display on a calculator is different than an LCD TV, but the fact is that they all work on a same basic principle. An LCD screen basically consists of liquid crystal solution sandwiched between two transparent electrodes and two polarizing filter sheets. Following is the </a:t>
            </a:r>
            <a:r>
              <a:rPr lang="en-US" b="1" i="0" dirty="0">
                <a:solidFill>
                  <a:srgbClr val="666666"/>
                </a:solidFill>
                <a:effectLst/>
                <a:latin typeface="Helvetica Neue"/>
              </a:rPr>
              <a:t>basic working principle of a Liquid Crystal Display</a:t>
            </a:r>
            <a:r>
              <a:rPr lang="en-US" b="0" i="0" dirty="0">
                <a:solidFill>
                  <a:srgbClr val="666666"/>
                </a:solidFill>
                <a:effectLst/>
                <a:latin typeface="Helvetica Neue"/>
              </a:rPr>
              <a:t>.</a:t>
            </a:r>
          </a:p>
          <a:p>
            <a:pPr algn="just"/>
            <a:r>
              <a:rPr lang="en-US" b="0" i="0" dirty="0">
                <a:solidFill>
                  <a:srgbClr val="666666"/>
                </a:solidFill>
                <a:effectLst/>
                <a:latin typeface="Helvetica Neue"/>
              </a:rPr>
              <a:t>Working of LCD</a:t>
            </a:r>
            <a:br>
              <a:rPr lang="en-US" b="0" i="0" dirty="0">
                <a:solidFill>
                  <a:srgbClr val="666666"/>
                </a:solidFill>
                <a:effectLst/>
                <a:latin typeface="Helvetica Neue"/>
              </a:rPr>
            </a:br>
            <a:r>
              <a:rPr lang="en-US" b="0" i="0" dirty="0">
                <a:solidFill>
                  <a:srgbClr val="666666"/>
                </a:solidFill>
                <a:effectLst/>
                <a:latin typeface="Helvetica Neue"/>
              </a:rPr>
              <a:t>Image source: </a:t>
            </a:r>
            <a:r>
              <a:rPr lang="en-US" b="0" i="0" u="none" strike="noStrike" dirty="0">
                <a:solidFill>
                  <a:srgbClr val="337AB7"/>
                </a:solidFill>
                <a:effectLst/>
                <a:latin typeface="Helvetica Neue"/>
                <a:hlinkClick r:id="rId3"/>
              </a:rPr>
              <a:t>Wikimedia Commons</a:t>
            </a:r>
            <a:endParaRPr lang="en-US" b="0" i="0" dirty="0">
              <a:solidFill>
                <a:srgbClr val="666666"/>
              </a:solidFill>
              <a:effectLst/>
              <a:latin typeface="Helvetica Neue"/>
            </a:endParaRPr>
          </a:p>
          <a:p>
            <a:pPr algn="just"/>
            <a:r>
              <a:rPr lang="en-US" b="0" i="0" dirty="0">
                <a:solidFill>
                  <a:srgbClr val="666666"/>
                </a:solidFill>
                <a:effectLst/>
                <a:latin typeface="Helvetica Neue"/>
              </a:rPr>
              <a:t>The image at right shows the various layers of a typical LCD screen.</a:t>
            </a:r>
          </a:p>
          <a:p>
            <a:pPr algn="l">
              <a:buFont typeface="+mj-lt"/>
              <a:buAutoNum type="arabicPeriod"/>
            </a:pPr>
            <a:r>
              <a:rPr lang="en-US" b="0" i="0" dirty="0">
                <a:solidFill>
                  <a:srgbClr val="666666"/>
                </a:solidFill>
                <a:effectLst/>
                <a:latin typeface="Helvetica Neue"/>
              </a:rPr>
              <a:t>Vertical polarization filter film</a:t>
            </a:r>
          </a:p>
          <a:p>
            <a:pPr algn="l">
              <a:buFont typeface="+mj-lt"/>
              <a:buAutoNum type="arabicPeriod"/>
            </a:pPr>
            <a:r>
              <a:rPr lang="en-US" b="0" i="0" dirty="0">
                <a:solidFill>
                  <a:srgbClr val="666666"/>
                </a:solidFill>
                <a:effectLst/>
                <a:latin typeface="Helvetica Neue"/>
              </a:rPr>
              <a:t>Glass substrate with Idiom-Tin-Oxide (ITO) electrodes. ITO is a transparent and conducting oxide. </a:t>
            </a:r>
            <a:r>
              <a:rPr lang="en-US" b="0" i="0" dirty="0" err="1">
                <a:solidFill>
                  <a:srgbClr val="666666"/>
                </a:solidFill>
                <a:effectLst/>
                <a:latin typeface="Helvetica Neue"/>
              </a:rPr>
              <a:t>Verticle</a:t>
            </a:r>
            <a:r>
              <a:rPr lang="en-US" b="0" i="0" dirty="0">
                <a:solidFill>
                  <a:srgbClr val="666666"/>
                </a:solidFill>
                <a:effectLst/>
                <a:latin typeface="Helvetica Neue"/>
              </a:rPr>
              <a:t> ridges (or grooves) are etched on the side that does not have polarization film so that the liquid crystals align in line with the polarized light.</a:t>
            </a:r>
          </a:p>
          <a:p>
            <a:pPr algn="l">
              <a:buFont typeface="+mj-lt"/>
              <a:buAutoNum type="arabicPeriod"/>
            </a:pPr>
            <a:r>
              <a:rPr lang="en-US" b="0" i="0" dirty="0">
                <a:solidFill>
                  <a:srgbClr val="666666"/>
                </a:solidFill>
                <a:effectLst/>
                <a:latin typeface="Helvetica Neue"/>
              </a:rPr>
              <a:t>Layer of twisted </a:t>
            </a:r>
            <a:r>
              <a:rPr lang="en-US" b="0" i="0" dirty="0" err="1">
                <a:solidFill>
                  <a:srgbClr val="666666"/>
                </a:solidFill>
                <a:effectLst/>
                <a:latin typeface="Helvetica Neue"/>
              </a:rPr>
              <a:t>nematic</a:t>
            </a:r>
            <a:r>
              <a:rPr lang="en-US" b="0" i="0" dirty="0">
                <a:solidFill>
                  <a:srgbClr val="666666"/>
                </a:solidFill>
                <a:effectLst/>
                <a:latin typeface="Helvetica Neue"/>
              </a:rPr>
              <a:t> liquid crystals.</a:t>
            </a:r>
          </a:p>
          <a:p>
            <a:pPr algn="l">
              <a:buFont typeface="+mj-lt"/>
              <a:buAutoNum type="arabicPeriod"/>
            </a:pPr>
            <a:r>
              <a:rPr lang="en-US" b="0" i="0" dirty="0">
                <a:solidFill>
                  <a:srgbClr val="666666"/>
                </a:solidFill>
                <a:effectLst/>
                <a:latin typeface="Helvetica Neue"/>
              </a:rPr>
              <a:t>Glass substrate with common ITO electrode film with horizontal ridges to line up with polarizing filter.</a:t>
            </a:r>
          </a:p>
          <a:p>
            <a:pPr algn="l">
              <a:buFont typeface="+mj-lt"/>
              <a:buAutoNum type="arabicPeriod"/>
            </a:pPr>
            <a:r>
              <a:rPr lang="en-US" b="0" i="0" dirty="0">
                <a:solidFill>
                  <a:srgbClr val="666666"/>
                </a:solidFill>
                <a:effectLst/>
                <a:latin typeface="Helvetica Neue"/>
              </a:rPr>
              <a:t>Horizontal polarization film.</a:t>
            </a:r>
          </a:p>
          <a:p>
            <a:pPr algn="l">
              <a:buFont typeface="+mj-lt"/>
              <a:buAutoNum type="arabicPeriod"/>
            </a:pPr>
            <a:r>
              <a:rPr lang="en-US" b="0" i="0" dirty="0">
                <a:solidFill>
                  <a:srgbClr val="666666"/>
                </a:solidFill>
                <a:effectLst/>
                <a:latin typeface="Helvetica Neue"/>
              </a:rPr>
              <a:t>Reflective surface (mirror).</a:t>
            </a:r>
          </a:p>
          <a:p>
            <a:pPr algn="just"/>
            <a:r>
              <a:rPr lang="en-US" b="0" i="0" dirty="0">
                <a:solidFill>
                  <a:srgbClr val="666666"/>
                </a:solidFill>
                <a:effectLst/>
                <a:latin typeface="Helvetica Neue"/>
              </a:rPr>
              <a:t>As light strikes the first layer of the vertical polarizer, it gets polarized. Because of the ridges on the glass substrate electrodes, the </a:t>
            </a:r>
            <a:r>
              <a:rPr lang="en-US" b="0" i="0" dirty="0" err="1">
                <a:solidFill>
                  <a:srgbClr val="666666"/>
                </a:solidFill>
                <a:effectLst/>
                <a:latin typeface="Helvetica Neue"/>
              </a:rPr>
              <a:t>nematic</a:t>
            </a:r>
            <a:r>
              <a:rPr lang="en-US" b="0" i="0" dirty="0">
                <a:solidFill>
                  <a:srgbClr val="666666"/>
                </a:solidFill>
                <a:effectLst/>
                <a:latin typeface="Helvetica Neue"/>
              </a:rPr>
              <a:t> liquid crystals are aligned with the vertical polarization plane. The liquid crystals layer is twisted and the molecules at the far side are aligned with the polarization plane of the horizontal polarization film. As the initially vertically polarized light passes through this twisted liquid crystals layer, angle of the plane of polarization also changes to match the angle of the molecules of the liquid crystals. When the light reaches the far side of the liquid crystals layer, the plane of polarization becomes horizontal and it passes through the polarized film. Thus, the light also passes back through all the layers after reflecting from the mirror.</a:t>
            </a:r>
          </a:p>
          <a:p>
            <a:pPr algn="just"/>
            <a:r>
              <a:rPr lang="en-US" b="0" i="0" dirty="0">
                <a:solidFill>
                  <a:srgbClr val="666666"/>
                </a:solidFill>
                <a:effectLst/>
                <a:latin typeface="Helvetica Neue"/>
              </a:rPr>
              <a:t>When an electric charge is applied to the liquid crystals through the electrodes, they untwist. As the molecules straighten out, their alignment no more matches the plane of polarization or the farthest film. Consequently, the light gets blocked at the areas where electric charge is applied.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34D8D-0A0C-4381-AF76-6483BFC93B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3936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up table</a:t>
            </a:r>
          </a:p>
        </p:txBody>
      </p:sp>
      <p:sp>
        <p:nvSpPr>
          <p:cNvPr id="4" name="Slide Number Placeholder 3"/>
          <p:cNvSpPr>
            <a:spLocks noGrp="1"/>
          </p:cNvSpPr>
          <p:nvPr>
            <p:ph type="sldNum" sz="quarter" idx="10"/>
          </p:nvPr>
        </p:nvSpPr>
        <p:spPr/>
        <p:txBody>
          <a:bodyPr/>
          <a:lstStyle/>
          <a:p>
            <a:fld id="{D6B3F775-7EE4-42C8-B9DE-C6CA2D3B4318}" type="slidenum">
              <a:rPr lang="en-US" smtClean="0"/>
              <a:t>27</a:t>
            </a:fld>
            <a:endParaRPr lang="en-US"/>
          </a:p>
        </p:txBody>
      </p:sp>
    </p:spTree>
    <p:extLst>
      <p:ext uri="{BB962C8B-B14F-4D97-AF65-F5344CB8AC3E}">
        <p14:creationId xmlns:p14="http://schemas.microsoft.com/office/powerpoint/2010/main" val="2419961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B8C8095-89D4-4480-B1B2-1FD1C6E03337}" type="datetimeFigureOut">
              <a:rPr lang="en-US" smtClean="0"/>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FA4BD2-025E-4804-9C0F-8B3E6C803853}" type="slidenum">
              <a:rPr lang="en-US" smtClean="0"/>
              <a:t>‹#›</a:t>
            </a:fld>
            <a:endParaRPr lang="en-US"/>
          </a:p>
        </p:txBody>
      </p:sp>
    </p:spTree>
    <p:extLst>
      <p:ext uri="{BB962C8B-B14F-4D97-AF65-F5344CB8AC3E}">
        <p14:creationId xmlns:p14="http://schemas.microsoft.com/office/powerpoint/2010/main" val="1837283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8C8095-89D4-4480-B1B2-1FD1C6E03337}" type="datetimeFigureOut">
              <a:rPr lang="en-US" smtClean="0"/>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FA4BD2-025E-4804-9C0F-8B3E6C803853}" type="slidenum">
              <a:rPr lang="en-US" smtClean="0"/>
              <a:t>‹#›</a:t>
            </a:fld>
            <a:endParaRPr lang="en-US"/>
          </a:p>
        </p:txBody>
      </p:sp>
    </p:spTree>
    <p:extLst>
      <p:ext uri="{BB962C8B-B14F-4D97-AF65-F5344CB8AC3E}">
        <p14:creationId xmlns:p14="http://schemas.microsoft.com/office/powerpoint/2010/main" val="2846618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8C8095-89D4-4480-B1B2-1FD1C6E03337}" type="datetimeFigureOut">
              <a:rPr lang="en-US" smtClean="0"/>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FA4BD2-025E-4804-9C0F-8B3E6C803853}" type="slidenum">
              <a:rPr lang="en-US" smtClean="0"/>
              <a:t>‹#›</a:t>
            </a:fld>
            <a:endParaRPr lang="en-US"/>
          </a:p>
        </p:txBody>
      </p:sp>
    </p:spTree>
    <p:extLst>
      <p:ext uri="{BB962C8B-B14F-4D97-AF65-F5344CB8AC3E}">
        <p14:creationId xmlns:p14="http://schemas.microsoft.com/office/powerpoint/2010/main" val="12483629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5"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6"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E198FA04-5D61-4545-B42B-65E9D8883465}" type="slidenum">
              <a:rPr lang="es-ES" altLang="en-US" smtClean="0"/>
              <a:pPr>
                <a:defRPr/>
              </a:pPr>
              <a:t>‹#›</a:t>
            </a:fld>
            <a:endParaRPr lang="es-ES" altLang="en-US"/>
          </a:p>
        </p:txBody>
      </p:sp>
    </p:spTree>
    <p:extLst>
      <p:ext uri="{BB962C8B-B14F-4D97-AF65-F5344CB8AC3E}">
        <p14:creationId xmlns:p14="http://schemas.microsoft.com/office/powerpoint/2010/main" val="42610499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5"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6"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3A95BBC3-718B-4935-8749-E50A3083EFD9}" type="slidenum">
              <a:rPr lang="es-ES" altLang="en-US" smtClean="0"/>
              <a:pPr>
                <a:defRPr/>
              </a:pPr>
              <a:t>‹#›</a:t>
            </a:fld>
            <a:endParaRPr lang="es-ES" altLang="en-US"/>
          </a:p>
        </p:txBody>
      </p:sp>
    </p:spTree>
    <p:extLst>
      <p:ext uri="{BB962C8B-B14F-4D97-AF65-F5344CB8AC3E}">
        <p14:creationId xmlns:p14="http://schemas.microsoft.com/office/powerpoint/2010/main" val="2572021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5"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6"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02F830BD-F6A7-4D82-8D24-9703E0BBF044}" type="slidenum">
              <a:rPr lang="es-ES" altLang="en-US" smtClean="0"/>
              <a:pPr>
                <a:defRPr/>
              </a:pPr>
              <a:t>‹#›</a:t>
            </a:fld>
            <a:endParaRPr lang="es-ES" altLang="en-US"/>
          </a:p>
        </p:txBody>
      </p:sp>
    </p:spTree>
    <p:extLst>
      <p:ext uri="{BB962C8B-B14F-4D97-AF65-F5344CB8AC3E}">
        <p14:creationId xmlns:p14="http://schemas.microsoft.com/office/powerpoint/2010/main" val="28991501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6"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7"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6A9E706B-B3D4-4025-B259-EB61B347E55F}" type="slidenum">
              <a:rPr lang="es-ES" altLang="en-US" smtClean="0"/>
              <a:pPr>
                <a:defRPr/>
              </a:pPr>
              <a:t>‹#›</a:t>
            </a:fld>
            <a:endParaRPr lang="es-ES" altLang="en-US"/>
          </a:p>
        </p:txBody>
      </p:sp>
    </p:spTree>
    <p:extLst>
      <p:ext uri="{BB962C8B-B14F-4D97-AF65-F5344CB8AC3E}">
        <p14:creationId xmlns:p14="http://schemas.microsoft.com/office/powerpoint/2010/main" val="30950428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8"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9"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DF728756-0437-41FC-9DCA-B06BB482D23D}" type="slidenum">
              <a:rPr lang="es-ES" altLang="en-US" smtClean="0"/>
              <a:pPr>
                <a:defRPr/>
              </a:pPr>
              <a:t>‹#›</a:t>
            </a:fld>
            <a:endParaRPr lang="es-ES" altLang="en-US"/>
          </a:p>
        </p:txBody>
      </p:sp>
    </p:spTree>
    <p:extLst>
      <p:ext uri="{BB962C8B-B14F-4D97-AF65-F5344CB8AC3E}">
        <p14:creationId xmlns:p14="http://schemas.microsoft.com/office/powerpoint/2010/main" val="34800385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4"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5"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ADD9EB62-0371-4A06-9384-DA4ADC6E71E1}" type="slidenum">
              <a:rPr lang="es-ES" altLang="en-US" smtClean="0"/>
              <a:pPr>
                <a:defRPr/>
              </a:pPr>
              <a:t>‹#›</a:t>
            </a:fld>
            <a:endParaRPr lang="es-ES" altLang="en-US"/>
          </a:p>
        </p:txBody>
      </p:sp>
    </p:spTree>
    <p:extLst>
      <p:ext uri="{BB962C8B-B14F-4D97-AF65-F5344CB8AC3E}">
        <p14:creationId xmlns:p14="http://schemas.microsoft.com/office/powerpoint/2010/main" val="6049806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3"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4"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C51E4E66-3ED4-43F1-B393-CE41054014B2}" type="slidenum">
              <a:rPr lang="es-ES" altLang="en-US" smtClean="0"/>
              <a:pPr>
                <a:defRPr/>
              </a:pPr>
              <a:t>‹#›</a:t>
            </a:fld>
            <a:endParaRPr lang="es-ES" altLang="en-US"/>
          </a:p>
        </p:txBody>
      </p:sp>
    </p:spTree>
    <p:extLst>
      <p:ext uri="{BB962C8B-B14F-4D97-AF65-F5344CB8AC3E}">
        <p14:creationId xmlns:p14="http://schemas.microsoft.com/office/powerpoint/2010/main" val="22516054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6"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7"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F8439DA9-A6CE-4378-A4C8-056428406766}" type="slidenum">
              <a:rPr lang="es-ES" altLang="en-US" smtClean="0"/>
              <a:pPr>
                <a:defRPr/>
              </a:pPr>
              <a:t>‹#›</a:t>
            </a:fld>
            <a:endParaRPr lang="es-ES" altLang="en-US"/>
          </a:p>
        </p:txBody>
      </p:sp>
    </p:spTree>
    <p:extLst>
      <p:ext uri="{BB962C8B-B14F-4D97-AF65-F5344CB8AC3E}">
        <p14:creationId xmlns:p14="http://schemas.microsoft.com/office/powerpoint/2010/main" val="3695291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8C8095-89D4-4480-B1B2-1FD1C6E03337}" type="datetimeFigureOut">
              <a:rPr lang="en-US" smtClean="0"/>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FA4BD2-025E-4804-9C0F-8B3E6C803853}" type="slidenum">
              <a:rPr lang="en-US" smtClean="0"/>
              <a:t>‹#›</a:t>
            </a:fld>
            <a:endParaRPr lang="en-US"/>
          </a:p>
        </p:txBody>
      </p:sp>
    </p:spTree>
    <p:extLst>
      <p:ext uri="{BB962C8B-B14F-4D97-AF65-F5344CB8AC3E}">
        <p14:creationId xmlns:p14="http://schemas.microsoft.com/office/powerpoint/2010/main" val="13629249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6"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7"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1D67A362-21AD-4F80-BFBD-BA0C3BC650C1}" type="slidenum">
              <a:rPr lang="es-ES" altLang="en-US" smtClean="0"/>
              <a:pPr>
                <a:defRPr/>
              </a:pPr>
              <a:t>‹#›</a:t>
            </a:fld>
            <a:endParaRPr lang="es-ES" altLang="en-US"/>
          </a:p>
        </p:txBody>
      </p:sp>
    </p:spTree>
    <p:extLst>
      <p:ext uri="{BB962C8B-B14F-4D97-AF65-F5344CB8AC3E}">
        <p14:creationId xmlns:p14="http://schemas.microsoft.com/office/powerpoint/2010/main" val="602870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5"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6"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FFBEF274-7BED-4143-ADD1-C63380350234}" type="slidenum">
              <a:rPr lang="es-ES" altLang="en-US" smtClean="0"/>
              <a:pPr>
                <a:defRPr/>
              </a:pPr>
              <a:t>‹#›</a:t>
            </a:fld>
            <a:endParaRPr lang="es-ES" altLang="en-US"/>
          </a:p>
        </p:txBody>
      </p:sp>
    </p:spTree>
    <p:extLst>
      <p:ext uri="{BB962C8B-B14F-4D97-AF65-F5344CB8AC3E}">
        <p14:creationId xmlns:p14="http://schemas.microsoft.com/office/powerpoint/2010/main" val="24541454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5"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6"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4128BE64-0B98-40A7-9187-F922F97A5C1C}" type="slidenum">
              <a:rPr lang="es-ES" altLang="en-US" smtClean="0"/>
              <a:pPr>
                <a:defRPr/>
              </a:pPr>
              <a:t>‹#›</a:t>
            </a:fld>
            <a:endParaRPr lang="es-ES" altLang="en-US"/>
          </a:p>
        </p:txBody>
      </p:sp>
    </p:spTree>
    <p:extLst>
      <p:ext uri="{BB962C8B-B14F-4D97-AF65-F5344CB8AC3E}">
        <p14:creationId xmlns:p14="http://schemas.microsoft.com/office/powerpoint/2010/main" val="40939344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pPr>
              <a:defRPr/>
            </a:pPr>
            <a:fld id="{605C7921-3B74-4215-A14D-B32C18512036}" type="slidenum">
              <a:rPr lang="en-US" altLang="en-US" smtClean="0"/>
              <a:pPr>
                <a:defRPr/>
              </a:pPr>
              <a:t>‹#›</a:t>
            </a:fld>
            <a:endParaRPr lang="en-US" altLang="en-US"/>
          </a:p>
        </p:txBody>
      </p:sp>
    </p:spTree>
    <p:extLst>
      <p:ext uri="{BB962C8B-B14F-4D97-AF65-F5344CB8AC3E}">
        <p14:creationId xmlns:p14="http://schemas.microsoft.com/office/powerpoint/2010/main" val="22557761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pPr>
              <a:defRPr/>
            </a:pPr>
            <a:fld id="{603704AB-4403-4609-9491-EB06A13B8771}" type="slidenum">
              <a:rPr lang="en-US" altLang="en-US" smtClean="0"/>
              <a:pPr>
                <a:defRPr/>
              </a:pPr>
              <a:t>‹#›</a:t>
            </a:fld>
            <a:endParaRPr lang="en-US" altLang="en-US"/>
          </a:p>
        </p:txBody>
      </p:sp>
    </p:spTree>
    <p:extLst>
      <p:ext uri="{BB962C8B-B14F-4D97-AF65-F5344CB8AC3E}">
        <p14:creationId xmlns:p14="http://schemas.microsoft.com/office/powerpoint/2010/main" val="8843848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pPr>
              <a:defRPr/>
            </a:pPr>
            <a:fld id="{EDAEBF10-655A-4D15-974D-B522367DDB8D}" type="slidenum">
              <a:rPr lang="en-US" altLang="en-US" smtClean="0"/>
              <a:pPr>
                <a:defRPr/>
              </a:pPr>
              <a:t>‹#›</a:t>
            </a:fld>
            <a:endParaRPr lang="en-US" altLang="en-US"/>
          </a:p>
        </p:txBody>
      </p:sp>
    </p:spTree>
    <p:extLst>
      <p:ext uri="{BB962C8B-B14F-4D97-AF65-F5344CB8AC3E}">
        <p14:creationId xmlns:p14="http://schemas.microsoft.com/office/powerpoint/2010/main" val="17032850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ltLang="en-US"/>
          </a:p>
        </p:txBody>
      </p:sp>
      <p:sp>
        <p:nvSpPr>
          <p:cNvPr id="6" name="Footer Placeholder 5"/>
          <p:cNvSpPr>
            <a:spLocks noGrp="1"/>
          </p:cNvSpPr>
          <p:nvPr>
            <p:ph type="ftr" sz="quarter" idx="11"/>
          </p:nvPr>
        </p:nvSpPr>
        <p:spPr/>
        <p:txBody>
          <a:bodyPr/>
          <a:lstStyle/>
          <a:p>
            <a:pPr>
              <a:defRPr/>
            </a:pPr>
            <a:endParaRPr lang="en-US" altLang="en-US"/>
          </a:p>
        </p:txBody>
      </p:sp>
      <p:sp>
        <p:nvSpPr>
          <p:cNvPr id="7" name="Slide Number Placeholder 6"/>
          <p:cNvSpPr>
            <a:spLocks noGrp="1"/>
          </p:cNvSpPr>
          <p:nvPr>
            <p:ph type="sldNum" sz="quarter" idx="12"/>
          </p:nvPr>
        </p:nvSpPr>
        <p:spPr/>
        <p:txBody>
          <a:bodyPr/>
          <a:lstStyle/>
          <a:p>
            <a:pPr>
              <a:defRPr/>
            </a:pPr>
            <a:fld id="{C52241C8-A98E-423F-B60C-1E70CF9A35C7}" type="slidenum">
              <a:rPr lang="en-US" altLang="en-US" smtClean="0"/>
              <a:pPr>
                <a:defRPr/>
              </a:pPr>
              <a:t>‹#›</a:t>
            </a:fld>
            <a:endParaRPr lang="en-US" altLang="en-US"/>
          </a:p>
        </p:txBody>
      </p:sp>
    </p:spTree>
    <p:extLst>
      <p:ext uri="{BB962C8B-B14F-4D97-AF65-F5344CB8AC3E}">
        <p14:creationId xmlns:p14="http://schemas.microsoft.com/office/powerpoint/2010/main" val="32098773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ltLang="en-US"/>
          </a:p>
        </p:txBody>
      </p:sp>
      <p:sp>
        <p:nvSpPr>
          <p:cNvPr id="8" name="Footer Placeholder 7"/>
          <p:cNvSpPr>
            <a:spLocks noGrp="1"/>
          </p:cNvSpPr>
          <p:nvPr>
            <p:ph type="ftr" sz="quarter" idx="11"/>
          </p:nvPr>
        </p:nvSpPr>
        <p:spPr/>
        <p:txBody>
          <a:bodyPr/>
          <a:lstStyle/>
          <a:p>
            <a:pPr>
              <a:defRPr/>
            </a:pPr>
            <a:endParaRPr lang="en-US" altLang="en-US"/>
          </a:p>
        </p:txBody>
      </p:sp>
      <p:sp>
        <p:nvSpPr>
          <p:cNvPr id="9" name="Slide Number Placeholder 8"/>
          <p:cNvSpPr>
            <a:spLocks noGrp="1"/>
          </p:cNvSpPr>
          <p:nvPr>
            <p:ph type="sldNum" sz="quarter" idx="12"/>
          </p:nvPr>
        </p:nvSpPr>
        <p:spPr/>
        <p:txBody>
          <a:bodyPr/>
          <a:lstStyle/>
          <a:p>
            <a:pPr>
              <a:defRPr/>
            </a:pPr>
            <a:fld id="{1443C93E-A902-4FFD-914E-6F01D396C1C7}" type="slidenum">
              <a:rPr lang="en-US" altLang="en-US" smtClean="0"/>
              <a:pPr>
                <a:defRPr/>
              </a:pPr>
              <a:t>‹#›</a:t>
            </a:fld>
            <a:endParaRPr lang="en-US" altLang="en-US"/>
          </a:p>
        </p:txBody>
      </p:sp>
    </p:spTree>
    <p:extLst>
      <p:ext uri="{BB962C8B-B14F-4D97-AF65-F5344CB8AC3E}">
        <p14:creationId xmlns:p14="http://schemas.microsoft.com/office/powerpoint/2010/main" val="34511007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ltLang="en-US"/>
          </a:p>
        </p:txBody>
      </p:sp>
      <p:sp>
        <p:nvSpPr>
          <p:cNvPr id="4" name="Footer Placeholder 3"/>
          <p:cNvSpPr>
            <a:spLocks noGrp="1"/>
          </p:cNvSpPr>
          <p:nvPr>
            <p:ph type="ftr" sz="quarter" idx="11"/>
          </p:nvPr>
        </p:nvSpPr>
        <p:spPr/>
        <p:txBody>
          <a:bodyPr/>
          <a:lstStyle/>
          <a:p>
            <a:pPr>
              <a:defRPr/>
            </a:pPr>
            <a:endParaRPr lang="en-US" altLang="en-US"/>
          </a:p>
        </p:txBody>
      </p:sp>
      <p:sp>
        <p:nvSpPr>
          <p:cNvPr id="5" name="Slide Number Placeholder 4"/>
          <p:cNvSpPr>
            <a:spLocks noGrp="1"/>
          </p:cNvSpPr>
          <p:nvPr>
            <p:ph type="sldNum" sz="quarter" idx="12"/>
          </p:nvPr>
        </p:nvSpPr>
        <p:spPr/>
        <p:txBody>
          <a:bodyPr/>
          <a:lstStyle/>
          <a:p>
            <a:pPr>
              <a:defRPr/>
            </a:pPr>
            <a:fld id="{153D521E-BBD6-4DF8-BF8C-001F44CB5CB4}" type="slidenum">
              <a:rPr lang="en-US" altLang="en-US" smtClean="0"/>
              <a:pPr>
                <a:defRPr/>
              </a:pPr>
              <a:t>‹#›</a:t>
            </a:fld>
            <a:endParaRPr lang="en-US" altLang="en-US"/>
          </a:p>
        </p:txBody>
      </p:sp>
    </p:spTree>
    <p:extLst>
      <p:ext uri="{BB962C8B-B14F-4D97-AF65-F5344CB8AC3E}">
        <p14:creationId xmlns:p14="http://schemas.microsoft.com/office/powerpoint/2010/main" val="3524506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ltLang="en-US"/>
          </a:p>
        </p:txBody>
      </p:sp>
      <p:sp>
        <p:nvSpPr>
          <p:cNvPr id="3" name="Footer Placeholder 2"/>
          <p:cNvSpPr>
            <a:spLocks noGrp="1"/>
          </p:cNvSpPr>
          <p:nvPr>
            <p:ph type="ftr" sz="quarter" idx="11"/>
          </p:nvPr>
        </p:nvSpPr>
        <p:spPr/>
        <p:txBody>
          <a:bodyPr/>
          <a:lstStyle/>
          <a:p>
            <a:pPr>
              <a:defRPr/>
            </a:pPr>
            <a:endParaRPr lang="en-US" altLang="en-US"/>
          </a:p>
        </p:txBody>
      </p:sp>
      <p:sp>
        <p:nvSpPr>
          <p:cNvPr id="4" name="Slide Number Placeholder 3"/>
          <p:cNvSpPr>
            <a:spLocks noGrp="1"/>
          </p:cNvSpPr>
          <p:nvPr>
            <p:ph type="sldNum" sz="quarter" idx="12"/>
          </p:nvPr>
        </p:nvSpPr>
        <p:spPr/>
        <p:txBody>
          <a:bodyPr/>
          <a:lstStyle/>
          <a:p>
            <a:pPr>
              <a:defRPr/>
            </a:pPr>
            <a:fld id="{F55B1327-3744-42EF-A32A-CB72C7953AB0}" type="slidenum">
              <a:rPr lang="en-US" altLang="en-US" smtClean="0"/>
              <a:pPr>
                <a:defRPr/>
              </a:pPr>
              <a:t>‹#›</a:t>
            </a:fld>
            <a:endParaRPr lang="en-US" altLang="en-US"/>
          </a:p>
        </p:txBody>
      </p:sp>
    </p:spTree>
    <p:extLst>
      <p:ext uri="{BB962C8B-B14F-4D97-AF65-F5344CB8AC3E}">
        <p14:creationId xmlns:p14="http://schemas.microsoft.com/office/powerpoint/2010/main" val="1574406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8C8095-89D4-4480-B1B2-1FD1C6E03337}" type="datetimeFigureOut">
              <a:rPr lang="en-US" smtClean="0"/>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FA4BD2-025E-4804-9C0F-8B3E6C803853}" type="slidenum">
              <a:rPr lang="en-US" smtClean="0"/>
              <a:t>‹#›</a:t>
            </a:fld>
            <a:endParaRPr lang="en-US"/>
          </a:p>
        </p:txBody>
      </p:sp>
    </p:spTree>
    <p:extLst>
      <p:ext uri="{BB962C8B-B14F-4D97-AF65-F5344CB8AC3E}">
        <p14:creationId xmlns:p14="http://schemas.microsoft.com/office/powerpoint/2010/main" val="1283069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ltLang="en-US"/>
          </a:p>
        </p:txBody>
      </p:sp>
      <p:sp>
        <p:nvSpPr>
          <p:cNvPr id="6" name="Footer Placeholder 5"/>
          <p:cNvSpPr>
            <a:spLocks noGrp="1"/>
          </p:cNvSpPr>
          <p:nvPr>
            <p:ph type="ftr" sz="quarter" idx="11"/>
          </p:nvPr>
        </p:nvSpPr>
        <p:spPr/>
        <p:txBody>
          <a:bodyPr/>
          <a:lstStyle/>
          <a:p>
            <a:pPr>
              <a:defRPr/>
            </a:pPr>
            <a:endParaRPr lang="en-US" altLang="en-US"/>
          </a:p>
        </p:txBody>
      </p:sp>
      <p:sp>
        <p:nvSpPr>
          <p:cNvPr id="7" name="Slide Number Placeholder 6"/>
          <p:cNvSpPr>
            <a:spLocks noGrp="1"/>
          </p:cNvSpPr>
          <p:nvPr>
            <p:ph type="sldNum" sz="quarter" idx="12"/>
          </p:nvPr>
        </p:nvSpPr>
        <p:spPr/>
        <p:txBody>
          <a:bodyPr/>
          <a:lstStyle/>
          <a:p>
            <a:pPr>
              <a:defRPr/>
            </a:pPr>
            <a:fld id="{78BF4C91-B4B6-4534-9D42-01D40D2404A3}" type="slidenum">
              <a:rPr lang="en-US" altLang="en-US" smtClean="0"/>
              <a:pPr>
                <a:defRPr/>
              </a:pPr>
              <a:t>‹#›</a:t>
            </a:fld>
            <a:endParaRPr lang="en-US" altLang="en-US"/>
          </a:p>
        </p:txBody>
      </p:sp>
    </p:spTree>
    <p:extLst>
      <p:ext uri="{BB962C8B-B14F-4D97-AF65-F5344CB8AC3E}">
        <p14:creationId xmlns:p14="http://schemas.microsoft.com/office/powerpoint/2010/main" val="42030341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ltLang="en-US"/>
          </a:p>
        </p:txBody>
      </p:sp>
      <p:sp>
        <p:nvSpPr>
          <p:cNvPr id="6" name="Footer Placeholder 5"/>
          <p:cNvSpPr>
            <a:spLocks noGrp="1"/>
          </p:cNvSpPr>
          <p:nvPr>
            <p:ph type="ftr" sz="quarter" idx="11"/>
          </p:nvPr>
        </p:nvSpPr>
        <p:spPr/>
        <p:txBody>
          <a:bodyPr/>
          <a:lstStyle/>
          <a:p>
            <a:pPr>
              <a:defRPr/>
            </a:pPr>
            <a:endParaRPr lang="en-US" altLang="en-US"/>
          </a:p>
        </p:txBody>
      </p:sp>
      <p:sp>
        <p:nvSpPr>
          <p:cNvPr id="7" name="Slide Number Placeholder 6"/>
          <p:cNvSpPr>
            <a:spLocks noGrp="1"/>
          </p:cNvSpPr>
          <p:nvPr>
            <p:ph type="sldNum" sz="quarter" idx="12"/>
          </p:nvPr>
        </p:nvSpPr>
        <p:spPr/>
        <p:txBody>
          <a:bodyPr/>
          <a:lstStyle/>
          <a:p>
            <a:pPr>
              <a:defRPr/>
            </a:pPr>
            <a:fld id="{4B9C24E1-391C-4704-BE68-123246E19817}" type="slidenum">
              <a:rPr lang="en-US" altLang="en-US" smtClean="0"/>
              <a:pPr>
                <a:defRPr/>
              </a:pPr>
              <a:t>‹#›</a:t>
            </a:fld>
            <a:endParaRPr lang="en-US" altLang="en-US"/>
          </a:p>
        </p:txBody>
      </p:sp>
    </p:spTree>
    <p:extLst>
      <p:ext uri="{BB962C8B-B14F-4D97-AF65-F5344CB8AC3E}">
        <p14:creationId xmlns:p14="http://schemas.microsoft.com/office/powerpoint/2010/main" val="37160115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pPr>
              <a:defRPr/>
            </a:pPr>
            <a:fld id="{C4D52FFC-C282-477D-84AD-FFD4B7C85267}" type="slidenum">
              <a:rPr lang="en-US" altLang="en-US" smtClean="0"/>
              <a:pPr>
                <a:defRPr/>
              </a:pPr>
              <a:t>‹#›</a:t>
            </a:fld>
            <a:endParaRPr lang="en-US" altLang="en-US"/>
          </a:p>
        </p:txBody>
      </p:sp>
    </p:spTree>
    <p:extLst>
      <p:ext uri="{BB962C8B-B14F-4D97-AF65-F5344CB8AC3E}">
        <p14:creationId xmlns:p14="http://schemas.microsoft.com/office/powerpoint/2010/main" val="37050420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pPr>
              <a:defRPr/>
            </a:pPr>
            <a:fld id="{7ABB6A1B-99C2-47E3-8977-7E6191171D99}" type="slidenum">
              <a:rPr lang="en-US" altLang="en-US" smtClean="0"/>
              <a:pPr>
                <a:defRPr/>
              </a:pPr>
              <a:t>‹#›</a:t>
            </a:fld>
            <a:endParaRPr lang="en-US" altLang="en-US"/>
          </a:p>
        </p:txBody>
      </p:sp>
    </p:spTree>
    <p:extLst>
      <p:ext uri="{BB962C8B-B14F-4D97-AF65-F5344CB8AC3E}">
        <p14:creationId xmlns:p14="http://schemas.microsoft.com/office/powerpoint/2010/main" val="42425091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71E56B6-BC19-4A8E-9E20-89FA18DAC376}"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6618592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8BE4316-CCAE-41BD-8E0D-4D017CDBB14D}"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0211279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CF86137-2095-4616-B097-AB3A4F6B89B1}"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36179098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BAEA747-106D-4F3D-88FE-F11502A274D1}"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609156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0EBB0D74-02E2-4803-B665-76349BD395FC}"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8380332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8A97856-5BD1-48C5-9430-7D77262C0EA9}"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435996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B8C8095-89D4-4480-B1B2-1FD1C6E03337}" type="datetimeFigureOut">
              <a:rPr lang="en-US" smtClean="0"/>
              <a:t>9/28/2022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FA4BD2-025E-4804-9C0F-8B3E6C803853}" type="slidenum">
              <a:rPr lang="en-US" smtClean="0"/>
              <a:t>‹#›</a:t>
            </a:fld>
            <a:endParaRPr lang="en-US"/>
          </a:p>
        </p:txBody>
      </p:sp>
    </p:spTree>
    <p:extLst>
      <p:ext uri="{BB962C8B-B14F-4D97-AF65-F5344CB8AC3E}">
        <p14:creationId xmlns:p14="http://schemas.microsoft.com/office/powerpoint/2010/main" val="7258982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1A953092-96E5-429D-86A0-33E30B00F311}"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676337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032B0EB-38E4-4681-A1D7-C3C579695408}"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30135970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45D9B99-E028-4213-8BB7-6A87858D0CD0}"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1826097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6C18D2-AC5F-4BEA-869A-E2EC69F56252}"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972431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D521155-9F4D-477B-AFC0-6F78E3282A9F}"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9016260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s-ES" altLang="en-US">
              <a:solidFill>
                <a:srgbClr val="000000"/>
              </a:solidFill>
            </a:endParaRPr>
          </a:p>
        </p:txBody>
      </p:sp>
      <p:sp>
        <p:nvSpPr>
          <p:cNvPr id="5" name="Footer Placeholder 4"/>
          <p:cNvSpPr>
            <a:spLocks noGrp="1"/>
          </p:cNvSpPr>
          <p:nvPr>
            <p:ph type="ftr" sz="quarter" idx="11"/>
          </p:nvPr>
        </p:nvSpPr>
        <p:spPr/>
        <p:txBody>
          <a:bodyPr/>
          <a:lstStyle/>
          <a:p>
            <a:pPr>
              <a:defRPr/>
            </a:pPr>
            <a:endParaRPr lang="es-ES" altLang="en-US">
              <a:solidFill>
                <a:srgbClr val="000000"/>
              </a:solidFill>
            </a:endParaRPr>
          </a:p>
        </p:txBody>
      </p:sp>
      <p:sp>
        <p:nvSpPr>
          <p:cNvPr id="6" name="Slide Number Placeholder 5"/>
          <p:cNvSpPr>
            <a:spLocks noGrp="1"/>
          </p:cNvSpPr>
          <p:nvPr>
            <p:ph type="sldNum" sz="quarter" idx="12"/>
          </p:nvPr>
        </p:nvSpPr>
        <p:spPr/>
        <p:txBody>
          <a:bodyPr/>
          <a:lstStyle/>
          <a:p>
            <a:pPr>
              <a:defRPr/>
            </a:pPr>
            <a:fld id="{A71E56B6-BC19-4A8E-9E20-89FA18DAC376}"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0820761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s-ES" altLang="en-US">
              <a:solidFill>
                <a:srgbClr val="000000"/>
              </a:solidFill>
            </a:endParaRPr>
          </a:p>
        </p:txBody>
      </p:sp>
      <p:sp>
        <p:nvSpPr>
          <p:cNvPr id="5" name="Footer Placeholder 4"/>
          <p:cNvSpPr>
            <a:spLocks noGrp="1"/>
          </p:cNvSpPr>
          <p:nvPr>
            <p:ph type="ftr" sz="quarter" idx="11"/>
          </p:nvPr>
        </p:nvSpPr>
        <p:spPr/>
        <p:txBody>
          <a:bodyPr/>
          <a:lstStyle/>
          <a:p>
            <a:pPr>
              <a:defRPr/>
            </a:pPr>
            <a:endParaRPr lang="es-ES" altLang="en-US">
              <a:solidFill>
                <a:srgbClr val="000000"/>
              </a:solidFill>
            </a:endParaRPr>
          </a:p>
        </p:txBody>
      </p:sp>
      <p:sp>
        <p:nvSpPr>
          <p:cNvPr id="6" name="Slide Number Placeholder 5"/>
          <p:cNvSpPr>
            <a:spLocks noGrp="1"/>
          </p:cNvSpPr>
          <p:nvPr>
            <p:ph type="sldNum" sz="quarter" idx="12"/>
          </p:nvPr>
        </p:nvSpPr>
        <p:spPr/>
        <p:txBody>
          <a:bodyPr/>
          <a:lstStyle/>
          <a:p>
            <a:pPr>
              <a:defRPr/>
            </a:pPr>
            <a:fld id="{D8BE4316-CCAE-41BD-8E0D-4D017CDBB14D}"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8060559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s-ES" altLang="en-US">
              <a:solidFill>
                <a:srgbClr val="000000"/>
              </a:solidFill>
            </a:endParaRPr>
          </a:p>
        </p:txBody>
      </p:sp>
      <p:sp>
        <p:nvSpPr>
          <p:cNvPr id="5" name="Footer Placeholder 4"/>
          <p:cNvSpPr>
            <a:spLocks noGrp="1"/>
          </p:cNvSpPr>
          <p:nvPr>
            <p:ph type="ftr" sz="quarter" idx="11"/>
          </p:nvPr>
        </p:nvSpPr>
        <p:spPr/>
        <p:txBody>
          <a:bodyPr/>
          <a:lstStyle/>
          <a:p>
            <a:pPr>
              <a:defRPr/>
            </a:pPr>
            <a:endParaRPr lang="es-ES" altLang="en-US">
              <a:solidFill>
                <a:srgbClr val="000000"/>
              </a:solidFill>
            </a:endParaRPr>
          </a:p>
        </p:txBody>
      </p:sp>
      <p:sp>
        <p:nvSpPr>
          <p:cNvPr id="6" name="Slide Number Placeholder 5"/>
          <p:cNvSpPr>
            <a:spLocks noGrp="1"/>
          </p:cNvSpPr>
          <p:nvPr>
            <p:ph type="sldNum" sz="quarter" idx="12"/>
          </p:nvPr>
        </p:nvSpPr>
        <p:spPr/>
        <p:txBody>
          <a:bodyPr/>
          <a:lstStyle/>
          <a:p>
            <a:pPr>
              <a:defRPr/>
            </a:pPr>
            <a:fld id="{2CF86137-2095-4616-B097-AB3A4F6B89B1}"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35727851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s-ES" altLang="en-US">
              <a:solidFill>
                <a:srgbClr val="000000"/>
              </a:solidFill>
            </a:endParaRPr>
          </a:p>
        </p:txBody>
      </p:sp>
      <p:sp>
        <p:nvSpPr>
          <p:cNvPr id="6" name="Footer Placeholder 5"/>
          <p:cNvSpPr>
            <a:spLocks noGrp="1"/>
          </p:cNvSpPr>
          <p:nvPr>
            <p:ph type="ftr" sz="quarter" idx="11"/>
          </p:nvPr>
        </p:nvSpPr>
        <p:spPr/>
        <p:txBody>
          <a:bodyPr/>
          <a:lstStyle/>
          <a:p>
            <a:pPr>
              <a:defRPr/>
            </a:pPr>
            <a:endParaRPr lang="es-ES" altLang="en-US">
              <a:solidFill>
                <a:srgbClr val="000000"/>
              </a:solidFill>
            </a:endParaRPr>
          </a:p>
        </p:txBody>
      </p:sp>
      <p:sp>
        <p:nvSpPr>
          <p:cNvPr id="7" name="Slide Number Placeholder 6"/>
          <p:cNvSpPr>
            <a:spLocks noGrp="1"/>
          </p:cNvSpPr>
          <p:nvPr>
            <p:ph type="sldNum" sz="quarter" idx="12"/>
          </p:nvPr>
        </p:nvSpPr>
        <p:spPr/>
        <p:txBody>
          <a:bodyPr/>
          <a:lstStyle/>
          <a:p>
            <a:pPr>
              <a:defRPr/>
            </a:pPr>
            <a:fld id="{9BAEA747-106D-4F3D-88FE-F11502A274D1}"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984011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s-ES" altLang="en-US">
              <a:solidFill>
                <a:srgbClr val="000000"/>
              </a:solidFill>
            </a:endParaRPr>
          </a:p>
        </p:txBody>
      </p:sp>
      <p:sp>
        <p:nvSpPr>
          <p:cNvPr id="8" name="Footer Placeholder 7"/>
          <p:cNvSpPr>
            <a:spLocks noGrp="1"/>
          </p:cNvSpPr>
          <p:nvPr>
            <p:ph type="ftr" sz="quarter" idx="11"/>
          </p:nvPr>
        </p:nvSpPr>
        <p:spPr/>
        <p:txBody>
          <a:bodyPr/>
          <a:lstStyle/>
          <a:p>
            <a:pPr>
              <a:defRPr/>
            </a:pPr>
            <a:endParaRPr lang="es-ES" altLang="en-US">
              <a:solidFill>
                <a:srgbClr val="000000"/>
              </a:solidFill>
            </a:endParaRPr>
          </a:p>
        </p:txBody>
      </p:sp>
      <p:sp>
        <p:nvSpPr>
          <p:cNvPr id="9" name="Slide Number Placeholder 8"/>
          <p:cNvSpPr>
            <a:spLocks noGrp="1"/>
          </p:cNvSpPr>
          <p:nvPr>
            <p:ph type="sldNum" sz="quarter" idx="12"/>
          </p:nvPr>
        </p:nvSpPr>
        <p:spPr/>
        <p:txBody>
          <a:bodyPr/>
          <a:lstStyle/>
          <a:p>
            <a:pPr>
              <a:defRPr/>
            </a:pPr>
            <a:fld id="{0EBB0D74-02E2-4803-B665-76349BD395FC}"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968756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B8C8095-89D4-4480-B1B2-1FD1C6E03337}" type="datetimeFigureOut">
              <a:rPr lang="en-US" smtClean="0"/>
              <a:t>9/28/2022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FA4BD2-025E-4804-9C0F-8B3E6C803853}" type="slidenum">
              <a:rPr lang="en-US" smtClean="0"/>
              <a:t>‹#›</a:t>
            </a:fld>
            <a:endParaRPr lang="en-US"/>
          </a:p>
        </p:txBody>
      </p:sp>
    </p:spTree>
    <p:extLst>
      <p:ext uri="{BB962C8B-B14F-4D97-AF65-F5344CB8AC3E}">
        <p14:creationId xmlns:p14="http://schemas.microsoft.com/office/powerpoint/2010/main" val="93705836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s-ES" altLang="en-US">
              <a:solidFill>
                <a:srgbClr val="000000"/>
              </a:solidFill>
            </a:endParaRPr>
          </a:p>
        </p:txBody>
      </p:sp>
      <p:sp>
        <p:nvSpPr>
          <p:cNvPr id="4" name="Footer Placeholder 3"/>
          <p:cNvSpPr>
            <a:spLocks noGrp="1"/>
          </p:cNvSpPr>
          <p:nvPr>
            <p:ph type="ftr" sz="quarter" idx="11"/>
          </p:nvPr>
        </p:nvSpPr>
        <p:spPr/>
        <p:txBody>
          <a:bodyPr/>
          <a:lstStyle/>
          <a:p>
            <a:pPr>
              <a:defRPr/>
            </a:pPr>
            <a:endParaRPr lang="es-ES" altLang="en-US">
              <a:solidFill>
                <a:srgbClr val="000000"/>
              </a:solidFill>
            </a:endParaRPr>
          </a:p>
        </p:txBody>
      </p:sp>
      <p:sp>
        <p:nvSpPr>
          <p:cNvPr id="5" name="Slide Number Placeholder 4"/>
          <p:cNvSpPr>
            <a:spLocks noGrp="1"/>
          </p:cNvSpPr>
          <p:nvPr>
            <p:ph type="sldNum" sz="quarter" idx="12"/>
          </p:nvPr>
        </p:nvSpPr>
        <p:spPr/>
        <p:txBody>
          <a:bodyPr/>
          <a:lstStyle/>
          <a:p>
            <a:pPr>
              <a:defRPr/>
            </a:pPr>
            <a:fld id="{88A97856-5BD1-48C5-9430-7D77262C0EA9}"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6471975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s-ES" altLang="en-US">
              <a:solidFill>
                <a:srgbClr val="000000"/>
              </a:solidFill>
            </a:endParaRPr>
          </a:p>
        </p:txBody>
      </p:sp>
      <p:sp>
        <p:nvSpPr>
          <p:cNvPr id="3" name="Footer Placeholder 2"/>
          <p:cNvSpPr>
            <a:spLocks noGrp="1"/>
          </p:cNvSpPr>
          <p:nvPr>
            <p:ph type="ftr" sz="quarter" idx="11"/>
          </p:nvPr>
        </p:nvSpPr>
        <p:spPr/>
        <p:txBody>
          <a:bodyPr/>
          <a:lstStyle/>
          <a:p>
            <a:pPr>
              <a:defRPr/>
            </a:pPr>
            <a:endParaRPr lang="es-ES" altLang="en-US">
              <a:solidFill>
                <a:srgbClr val="000000"/>
              </a:solidFill>
            </a:endParaRPr>
          </a:p>
        </p:txBody>
      </p:sp>
      <p:sp>
        <p:nvSpPr>
          <p:cNvPr id="4" name="Slide Number Placeholder 3"/>
          <p:cNvSpPr>
            <a:spLocks noGrp="1"/>
          </p:cNvSpPr>
          <p:nvPr>
            <p:ph type="sldNum" sz="quarter" idx="12"/>
          </p:nvPr>
        </p:nvSpPr>
        <p:spPr/>
        <p:txBody>
          <a:bodyPr/>
          <a:lstStyle/>
          <a:p>
            <a:pPr>
              <a:defRPr/>
            </a:pPr>
            <a:fld id="{1A953092-96E5-429D-86A0-33E30B00F311}"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7818504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s-ES" altLang="en-US">
              <a:solidFill>
                <a:srgbClr val="000000"/>
              </a:solidFill>
            </a:endParaRPr>
          </a:p>
        </p:txBody>
      </p:sp>
      <p:sp>
        <p:nvSpPr>
          <p:cNvPr id="6" name="Footer Placeholder 5"/>
          <p:cNvSpPr>
            <a:spLocks noGrp="1"/>
          </p:cNvSpPr>
          <p:nvPr>
            <p:ph type="ftr" sz="quarter" idx="11"/>
          </p:nvPr>
        </p:nvSpPr>
        <p:spPr/>
        <p:txBody>
          <a:bodyPr/>
          <a:lstStyle/>
          <a:p>
            <a:pPr>
              <a:defRPr/>
            </a:pPr>
            <a:endParaRPr lang="es-ES" altLang="en-US">
              <a:solidFill>
                <a:srgbClr val="000000"/>
              </a:solidFill>
            </a:endParaRPr>
          </a:p>
        </p:txBody>
      </p:sp>
      <p:sp>
        <p:nvSpPr>
          <p:cNvPr id="7" name="Slide Number Placeholder 6"/>
          <p:cNvSpPr>
            <a:spLocks noGrp="1"/>
          </p:cNvSpPr>
          <p:nvPr>
            <p:ph type="sldNum" sz="quarter" idx="12"/>
          </p:nvPr>
        </p:nvSpPr>
        <p:spPr/>
        <p:txBody>
          <a:bodyPr/>
          <a:lstStyle/>
          <a:p>
            <a:pPr>
              <a:defRPr/>
            </a:pPr>
            <a:fld id="{0032B0EB-38E4-4681-A1D7-C3C579695408}"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280915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s-ES" altLang="en-US">
              <a:solidFill>
                <a:srgbClr val="000000"/>
              </a:solidFill>
            </a:endParaRPr>
          </a:p>
        </p:txBody>
      </p:sp>
      <p:sp>
        <p:nvSpPr>
          <p:cNvPr id="6" name="Footer Placeholder 5"/>
          <p:cNvSpPr>
            <a:spLocks noGrp="1"/>
          </p:cNvSpPr>
          <p:nvPr>
            <p:ph type="ftr" sz="quarter" idx="11"/>
          </p:nvPr>
        </p:nvSpPr>
        <p:spPr/>
        <p:txBody>
          <a:bodyPr/>
          <a:lstStyle/>
          <a:p>
            <a:pPr>
              <a:defRPr/>
            </a:pPr>
            <a:endParaRPr lang="es-ES" altLang="en-US">
              <a:solidFill>
                <a:srgbClr val="000000"/>
              </a:solidFill>
            </a:endParaRPr>
          </a:p>
        </p:txBody>
      </p:sp>
      <p:sp>
        <p:nvSpPr>
          <p:cNvPr id="7" name="Slide Number Placeholder 6"/>
          <p:cNvSpPr>
            <a:spLocks noGrp="1"/>
          </p:cNvSpPr>
          <p:nvPr>
            <p:ph type="sldNum" sz="quarter" idx="12"/>
          </p:nvPr>
        </p:nvSpPr>
        <p:spPr/>
        <p:txBody>
          <a:bodyPr/>
          <a:lstStyle/>
          <a:p>
            <a:pPr>
              <a:defRPr/>
            </a:pPr>
            <a:fld id="{145D9B99-E028-4213-8BB7-6A87858D0CD0}"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91779258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s-ES" altLang="en-US">
              <a:solidFill>
                <a:srgbClr val="000000"/>
              </a:solidFill>
            </a:endParaRPr>
          </a:p>
        </p:txBody>
      </p:sp>
      <p:sp>
        <p:nvSpPr>
          <p:cNvPr id="5" name="Footer Placeholder 4"/>
          <p:cNvSpPr>
            <a:spLocks noGrp="1"/>
          </p:cNvSpPr>
          <p:nvPr>
            <p:ph type="ftr" sz="quarter" idx="11"/>
          </p:nvPr>
        </p:nvSpPr>
        <p:spPr/>
        <p:txBody>
          <a:bodyPr/>
          <a:lstStyle/>
          <a:p>
            <a:pPr>
              <a:defRPr/>
            </a:pPr>
            <a:endParaRPr lang="es-ES" altLang="en-US">
              <a:solidFill>
                <a:srgbClr val="000000"/>
              </a:solidFill>
            </a:endParaRPr>
          </a:p>
        </p:txBody>
      </p:sp>
      <p:sp>
        <p:nvSpPr>
          <p:cNvPr id="6" name="Slide Number Placeholder 5"/>
          <p:cNvSpPr>
            <a:spLocks noGrp="1"/>
          </p:cNvSpPr>
          <p:nvPr>
            <p:ph type="sldNum" sz="quarter" idx="12"/>
          </p:nvPr>
        </p:nvSpPr>
        <p:spPr/>
        <p:txBody>
          <a:bodyPr/>
          <a:lstStyle/>
          <a:p>
            <a:pPr>
              <a:defRPr/>
            </a:pPr>
            <a:fld id="{666C18D2-AC5F-4BEA-869A-E2EC69F56252}"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4279278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s-ES" altLang="en-US">
              <a:solidFill>
                <a:srgbClr val="000000"/>
              </a:solidFill>
            </a:endParaRPr>
          </a:p>
        </p:txBody>
      </p:sp>
      <p:sp>
        <p:nvSpPr>
          <p:cNvPr id="5" name="Footer Placeholder 4"/>
          <p:cNvSpPr>
            <a:spLocks noGrp="1"/>
          </p:cNvSpPr>
          <p:nvPr>
            <p:ph type="ftr" sz="quarter" idx="11"/>
          </p:nvPr>
        </p:nvSpPr>
        <p:spPr/>
        <p:txBody>
          <a:bodyPr/>
          <a:lstStyle/>
          <a:p>
            <a:pPr>
              <a:defRPr/>
            </a:pPr>
            <a:endParaRPr lang="es-ES" altLang="en-US">
              <a:solidFill>
                <a:srgbClr val="000000"/>
              </a:solidFill>
            </a:endParaRPr>
          </a:p>
        </p:txBody>
      </p:sp>
      <p:sp>
        <p:nvSpPr>
          <p:cNvPr id="6" name="Slide Number Placeholder 5"/>
          <p:cNvSpPr>
            <a:spLocks noGrp="1"/>
          </p:cNvSpPr>
          <p:nvPr>
            <p:ph type="sldNum" sz="quarter" idx="12"/>
          </p:nvPr>
        </p:nvSpPr>
        <p:spPr/>
        <p:txBody>
          <a:bodyPr/>
          <a:lstStyle/>
          <a:p>
            <a:pPr>
              <a:defRPr/>
            </a:pPr>
            <a:fld id="{6D521155-9F4D-477B-AFC0-6F78E3282A9F}"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3680136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B8C8095-89D4-4480-B1B2-1FD1C6E03337}" type="datetimeFigureOut">
              <a:rPr lang="en-US" smtClean="0"/>
              <a:t>9/28/2022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FA4BD2-025E-4804-9C0F-8B3E6C803853}" type="slidenum">
              <a:rPr lang="en-US" smtClean="0"/>
              <a:t>‹#›</a:t>
            </a:fld>
            <a:endParaRPr lang="en-US"/>
          </a:p>
        </p:txBody>
      </p:sp>
    </p:spTree>
    <p:extLst>
      <p:ext uri="{BB962C8B-B14F-4D97-AF65-F5344CB8AC3E}">
        <p14:creationId xmlns:p14="http://schemas.microsoft.com/office/powerpoint/2010/main" val="2345414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8C8095-89D4-4480-B1B2-1FD1C6E03337}" type="datetimeFigureOut">
              <a:rPr lang="en-US" smtClean="0"/>
              <a:t>9/28/2022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FA4BD2-025E-4804-9C0F-8B3E6C803853}" type="slidenum">
              <a:rPr lang="en-US" smtClean="0"/>
              <a:t>‹#›</a:t>
            </a:fld>
            <a:endParaRPr lang="en-US"/>
          </a:p>
        </p:txBody>
      </p:sp>
    </p:spTree>
    <p:extLst>
      <p:ext uri="{BB962C8B-B14F-4D97-AF65-F5344CB8AC3E}">
        <p14:creationId xmlns:p14="http://schemas.microsoft.com/office/powerpoint/2010/main" val="1951188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8C8095-89D4-4480-B1B2-1FD1C6E03337}" type="datetimeFigureOut">
              <a:rPr lang="en-US" smtClean="0"/>
              <a:t>9/28/2022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FA4BD2-025E-4804-9C0F-8B3E6C803853}" type="slidenum">
              <a:rPr lang="en-US" smtClean="0"/>
              <a:t>‹#›</a:t>
            </a:fld>
            <a:endParaRPr lang="en-US"/>
          </a:p>
        </p:txBody>
      </p:sp>
    </p:spTree>
    <p:extLst>
      <p:ext uri="{BB962C8B-B14F-4D97-AF65-F5344CB8AC3E}">
        <p14:creationId xmlns:p14="http://schemas.microsoft.com/office/powerpoint/2010/main" val="1370438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8C8095-89D4-4480-B1B2-1FD1C6E03337}" type="datetimeFigureOut">
              <a:rPr lang="en-US" smtClean="0"/>
              <a:t>9/28/2022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FA4BD2-025E-4804-9C0F-8B3E6C803853}" type="slidenum">
              <a:rPr lang="en-US" smtClean="0"/>
              <a:t>‹#›</a:t>
            </a:fld>
            <a:endParaRPr lang="en-US"/>
          </a:p>
        </p:txBody>
      </p:sp>
    </p:spTree>
    <p:extLst>
      <p:ext uri="{BB962C8B-B14F-4D97-AF65-F5344CB8AC3E}">
        <p14:creationId xmlns:p14="http://schemas.microsoft.com/office/powerpoint/2010/main" val="273847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8C8095-89D4-4480-B1B2-1FD1C6E03337}" type="datetimeFigureOut">
              <a:rPr lang="en-US" smtClean="0"/>
              <a:t>9/28/2022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A4BD2-025E-4804-9C0F-8B3E6C803853}" type="slidenum">
              <a:rPr lang="en-US" smtClean="0"/>
              <a:t>‹#›</a:t>
            </a:fld>
            <a:endParaRPr lang="en-US"/>
          </a:p>
        </p:txBody>
      </p:sp>
    </p:spTree>
    <p:extLst>
      <p:ext uri="{BB962C8B-B14F-4D97-AF65-F5344CB8AC3E}">
        <p14:creationId xmlns:p14="http://schemas.microsoft.com/office/powerpoint/2010/main" val="2384752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alphaModFix amt="21000"/>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Arial"/>
                <a:cs typeface="+mn-cs"/>
              </a:defRPr>
            </a:lvl1pPr>
          </a:lstStyle>
          <a:p>
            <a:pPr fontAlgn="base">
              <a:spcBef>
                <a:spcPct val="0"/>
              </a:spcBef>
              <a:spcAft>
                <a:spcPct val="0"/>
              </a:spcAft>
              <a:defRPr/>
            </a:pPr>
            <a:endParaRPr lang="es-ES"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Arial"/>
                <a:cs typeface="+mn-cs"/>
              </a:defRPr>
            </a:lvl1pPr>
          </a:lstStyle>
          <a:p>
            <a:pPr fontAlgn="base">
              <a:spcBef>
                <a:spcPct val="0"/>
              </a:spcBef>
              <a:spcAft>
                <a:spcPct val="0"/>
              </a:spcAft>
              <a:defRPr/>
            </a:pPr>
            <a:endParaRPr lang="es-ES"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Arial"/>
                <a:cs typeface="+mn-cs"/>
              </a:defRPr>
            </a:lvl1pPr>
          </a:lstStyle>
          <a:p>
            <a:pPr fontAlgn="base">
              <a:spcBef>
                <a:spcPct val="0"/>
              </a:spcBef>
              <a:spcAft>
                <a:spcPct val="0"/>
              </a:spcAft>
              <a:defRPr/>
            </a:pPr>
            <a:fld id="{95CB9D91-2252-48A2-B799-F7EAC729F3D3}" type="slidenum">
              <a:rPr lang="es-ES" altLang="en-US" smtClean="0"/>
              <a:pPr fontAlgn="base">
                <a:spcBef>
                  <a:spcPct val="0"/>
                </a:spcBef>
                <a:spcAft>
                  <a:spcPct val="0"/>
                </a:spcAft>
                <a:defRPr/>
              </a:pPr>
              <a:t>‹#›</a:t>
            </a:fld>
            <a:endParaRPr lang="es-ES" altLang="en-US"/>
          </a:p>
        </p:txBody>
      </p:sp>
    </p:spTree>
    <p:extLst>
      <p:ext uri="{BB962C8B-B14F-4D97-AF65-F5344CB8AC3E}">
        <p14:creationId xmlns:p14="http://schemas.microsoft.com/office/powerpoint/2010/main" val="124688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cs typeface="Arial" charset="0"/>
        </a:defRPr>
      </a:lvl2pPr>
      <a:lvl3pPr algn="ctr" rtl="0" eaLnBrk="1" fontAlgn="base" hangingPunct="1">
        <a:spcBef>
          <a:spcPct val="0"/>
        </a:spcBef>
        <a:spcAft>
          <a:spcPct val="0"/>
        </a:spcAft>
        <a:defRPr sz="4400">
          <a:solidFill>
            <a:schemeClr val="tx2"/>
          </a:solidFill>
          <a:latin typeface="Arial" charset="0"/>
          <a:cs typeface="Arial" charset="0"/>
        </a:defRPr>
      </a:lvl3pPr>
      <a:lvl4pPr algn="ctr" rtl="0" eaLnBrk="1" fontAlgn="base" hangingPunct="1">
        <a:spcBef>
          <a:spcPct val="0"/>
        </a:spcBef>
        <a:spcAft>
          <a:spcPct val="0"/>
        </a:spcAft>
        <a:defRPr sz="4400">
          <a:solidFill>
            <a:schemeClr val="tx2"/>
          </a:solidFill>
          <a:latin typeface="Arial" charset="0"/>
          <a:cs typeface="Arial" charset="0"/>
        </a:defRPr>
      </a:lvl4pPr>
      <a:lvl5pPr algn="ctr" rtl="0" eaLnBrk="1" fontAlgn="base" hangingPunct="1">
        <a:spcBef>
          <a:spcPct val="0"/>
        </a:spcBef>
        <a:spcAft>
          <a:spcPct val="0"/>
        </a:spcAft>
        <a:defRPr sz="4400">
          <a:solidFill>
            <a:schemeClr val="tx2"/>
          </a:solidFill>
          <a:latin typeface="Arial" charset="0"/>
          <a:cs typeface="Arial"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s-ES"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s-ES"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6D2C4FD1-BE10-4422-91C6-088311AF3365}" type="slidenum">
              <a:rPr lang="es-ES" altLang="en-US" smtClean="0"/>
              <a:pPr>
                <a:defRPr/>
              </a:pPr>
              <a:t>‹#›</a:t>
            </a:fld>
            <a:endParaRPr lang="es-ES" altLang="en-US"/>
          </a:p>
        </p:txBody>
      </p:sp>
    </p:spTree>
    <p:extLst>
      <p:ext uri="{BB962C8B-B14F-4D97-AF65-F5344CB8AC3E}">
        <p14:creationId xmlns:p14="http://schemas.microsoft.com/office/powerpoint/2010/main" val="176703989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defRPr/>
            </a:pPr>
            <a:endParaRPr lang="es-ES" alt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defRPr/>
            </a:pPr>
            <a:endParaRPr lang="es-ES" alt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smtClean="0"/>
            </a:lvl1pPr>
          </a:lstStyle>
          <a:p>
            <a:pPr fontAlgn="base">
              <a:spcBef>
                <a:spcPct val="0"/>
              </a:spcBef>
              <a:spcAft>
                <a:spcPct val="0"/>
              </a:spcAft>
              <a:defRPr/>
            </a:pPr>
            <a:fld id="{1713F3EF-B989-4777-AD09-4EA6D58EA5FB}" type="slidenum">
              <a:rPr lang="es-ES" altLang="en-US">
                <a:solidFill>
                  <a:srgbClr val="000000"/>
                </a:solidFill>
              </a:rPr>
              <a:pPr fontAlgn="base">
                <a:spcBef>
                  <a:spcPct val="0"/>
                </a:spcBef>
                <a:spcAft>
                  <a:spcPct val="0"/>
                </a:spcAft>
                <a:defRPr/>
              </a:pPr>
              <a:t>‹#›</a:t>
            </a:fld>
            <a:endParaRPr lang="es-ES" altLang="en-US">
              <a:solidFill>
                <a:srgbClr val="000000"/>
              </a:solidFill>
            </a:endParaRPr>
          </a:p>
        </p:txBody>
      </p:sp>
    </p:spTree>
    <p:extLst>
      <p:ext uri="{BB962C8B-B14F-4D97-AF65-F5344CB8AC3E}">
        <p14:creationId xmlns:p14="http://schemas.microsoft.com/office/powerpoint/2010/main" val="349310222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cs typeface="Arial" charset="0"/>
        </a:defRPr>
      </a:lvl2pPr>
      <a:lvl3pPr algn="ctr" rtl="0" eaLnBrk="1" fontAlgn="base" hangingPunct="1">
        <a:spcBef>
          <a:spcPct val="0"/>
        </a:spcBef>
        <a:spcAft>
          <a:spcPct val="0"/>
        </a:spcAft>
        <a:defRPr sz="4400">
          <a:solidFill>
            <a:schemeClr val="tx2"/>
          </a:solidFill>
          <a:latin typeface="Arial" charset="0"/>
          <a:cs typeface="Arial" charset="0"/>
        </a:defRPr>
      </a:lvl3pPr>
      <a:lvl4pPr algn="ctr" rtl="0" eaLnBrk="1" fontAlgn="base" hangingPunct="1">
        <a:spcBef>
          <a:spcPct val="0"/>
        </a:spcBef>
        <a:spcAft>
          <a:spcPct val="0"/>
        </a:spcAft>
        <a:defRPr sz="4400">
          <a:solidFill>
            <a:schemeClr val="tx2"/>
          </a:solidFill>
          <a:latin typeface="Arial" charset="0"/>
          <a:cs typeface="Arial" charset="0"/>
        </a:defRPr>
      </a:lvl4pPr>
      <a:lvl5pPr algn="ctr" rtl="0" eaLnBrk="1" fontAlgn="base" hangingPunct="1">
        <a:spcBef>
          <a:spcPct val="0"/>
        </a:spcBef>
        <a:spcAft>
          <a:spcPct val="0"/>
        </a:spcAft>
        <a:defRPr sz="4400">
          <a:solidFill>
            <a:schemeClr val="tx2"/>
          </a:solidFill>
          <a:latin typeface="Arial" charset="0"/>
          <a:cs typeface="Arial"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fontAlgn="base">
              <a:spcBef>
                <a:spcPct val="0"/>
              </a:spcBef>
              <a:spcAft>
                <a:spcPct val="0"/>
              </a:spcAft>
              <a:defRPr/>
            </a:pPr>
            <a:endParaRPr lang="es-ES"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fontAlgn="base">
              <a:spcBef>
                <a:spcPct val="0"/>
              </a:spcBef>
              <a:spcAft>
                <a:spcPct val="0"/>
              </a:spcAft>
              <a:defRPr/>
            </a:pPr>
            <a:endParaRPr lang="es-ES"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fontAlgn="base">
              <a:spcBef>
                <a:spcPct val="0"/>
              </a:spcBef>
              <a:spcAft>
                <a:spcPct val="0"/>
              </a:spcAft>
              <a:defRPr/>
            </a:pPr>
            <a:fld id="{95CB9D91-2252-48A2-B799-F7EAC729F3D3}" type="slidenum">
              <a:rPr lang="es-ES" altLang="en-US" smtClean="0"/>
              <a:pPr fontAlgn="base">
                <a:spcBef>
                  <a:spcPct val="0"/>
                </a:spcBef>
                <a:spcAft>
                  <a:spcPct val="0"/>
                </a:spcAft>
                <a:defRPr/>
              </a:pPr>
              <a:t>‹#›</a:t>
            </a:fld>
            <a:endParaRPr lang="es-ES" altLang="en-US"/>
          </a:p>
        </p:txBody>
      </p:sp>
    </p:spTree>
    <p:extLst>
      <p:ext uri="{BB962C8B-B14F-4D97-AF65-F5344CB8AC3E}">
        <p14:creationId xmlns:p14="http://schemas.microsoft.com/office/powerpoint/2010/main" val="149206653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0B79dGR19Tg" TargetMode="External"/><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5.xml"/><Relationship Id="rId5" Type="http://schemas.openxmlformats.org/officeDocument/2006/relationships/image" Target="../media/image22.png"/><Relationship Id="rId4" Type="http://schemas.openxmlformats.org/officeDocument/2006/relationships/hyperlink" Target="https://omerk.github.io/lcdchargen/"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611779"/>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 name="Rectangle 4"/>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
        <p:nvSpPr>
          <p:cNvPr id="6" name="Rectangle 5"/>
          <p:cNvSpPr/>
          <p:nvPr/>
        </p:nvSpPr>
        <p:spPr>
          <a:xfrm>
            <a:off x="1530927" y="713081"/>
            <a:ext cx="6788461" cy="1077218"/>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1" u="none" strike="noStrike" kern="10" cap="none" spc="0" normalizeH="0" baseline="0" noProof="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blurRad="38100" dist="38100" dir="2700000" algn="tl">
                    <a:srgbClr val="000000">
                      <a:alpha val="43137"/>
                    </a:srgbClr>
                  </a:outerShdw>
                </a:effectLst>
                <a:uLnTx/>
                <a:uFillTx/>
                <a:latin typeface="Cooper Black" panose="0208090404030B020404" pitchFamily="18" charset="0"/>
                <a:ea typeface="+mn-ea"/>
                <a:cs typeface="Times New Roman" panose="02020603050405020304" pitchFamily="18" charset="0"/>
              </a:rPr>
              <a:t>Introduction to Digital Systems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1" u="none" strike="noStrike" kern="10" cap="none" spc="0" normalizeH="0" baseline="0" noProof="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blurRad="38100" dist="38100" dir="2700000" algn="tl">
                    <a:srgbClr val="000000">
                      <a:alpha val="43137"/>
                    </a:srgbClr>
                  </a:outerShdw>
                </a:effectLst>
                <a:uLnTx/>
                <a:uFillTx/>
                <a:latin typeface="Cooper Black" panose="0208090404030B020404" pitchFamily="18" charset="0"/>
                <a:ea typeface="+mn-ea"/>
                <a:cs typeface="Times New Roman" panose="02020603050405020304" pitchFamily="18" charset="0"/>
              </a:rPr>
              <a:t>EGR 226</a:t>
            </a:r>
          </a:p>
        </p:txBody>
      </p:sp>
      <p:pic>
        <p:nvPicPr>
          <p:cNvPr id="4" name="Picture 8" descr="https://www.gvsu.edu/cms4/asset/94807988-C47A-2A7B-05628C365AC3C2FA/markleft_2c_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915" y="372672"/>
            <a:ext cx="1820934" cy="53567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038600" y="5105400"/>
            <a:ext cx="1511183" cy="461665"/>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66FF66"/>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Lecture_8</a:t>
            </a:r>
          </a:p>
        </p:txBody>
      </p:sp>
      <p:pic>
        <p:nvPicPr>
          <p:cNvPr id="1030" name="Picture 6" descr="Related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34799" y="2073814"/>
            <a:ext cx="4380715" cy="2464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867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2"/>
          <p:cNvSpPr txBox="1">
            <a:spLocks noChangeArrowheads="1"/>
          </p:cNvSpPr>
          <p:nvPr/>
        </p:nvSpPr>
        <p:spPr>
          <a:xfrm>
            <a:off x="533400" y="0"/>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lvl1pPr algn="ctr" fontAlgn="base">
              <a:spcBef>
                <a:spcPct val="0"/>
              </a:spcBef>
              <a:spcAft>
                <a:spcPct val="0"/>
              </a:spcAft>
              <a:defRPr sz="3200" b="1">
                <a:solidFill>
                  <a:srgbClr val="FF00FF"/>
                </a:solidFill>
                <a:latin typeface="Times New Roman" panose="02020603050405020304" pitchFamily="18" charset="0"/>
                <a:cs typeface="Times New Roman" panose="02020603050405020304" pitchFamily="18" charset="0"/>
              </a:defRPr>
            </a:lvl1pPr>
            <a:lvl2pPr algn="ctr" fontAlgn="base">
              <a:spcBef>
                <a:spcPct val="0"/>
              </a:spcBef>
              <a:spcAft>
                <a:spcPct val="0"/>
              </a:spcAft>
              <a:defRPr sz="4400">
                <a:solidFill>
                  <a:schemeClr val="tx2"/>
                </a:solidFill>
                <a:latin typeface="Arial" charset="0"/>
                <a:cs typeface="Arial" charset="0"/>
              </a:defRPr>
            </a:lvl2pPr>
            <a:lvl3pPr algn="ctr" fontAlgn="base">
              <a:spcBef>
                <a:spcPct val="0"/>
              </a:spcBef>
              <a:spcAft>
                <a:spcPct val="0"/>
              </a:spcAft>
              <a:defRPr sz="4400">
                <a:solidFill>
                  <a:schemeClr val="tx2"/>
                </a:solidFill>
                <a:latin typeface="Arial" charset="0"/>
                <a:cs typeface="Arial" charset="0"/>
              </a:defRPr>
            </a:lvl3pPr>
            <a:lvl4pPr algn="ctr" fontAlgn="base">
              <a:spcBef>
                <a:spcPct val="0"/>
              </a:spcBef>
              <a:spcAft>
                <a:spcPct val="0"/>
              </a:spcAft>
              <a:defRPr sz="4400">
                <a:solidFill>
                  <a:schemeClr val="tx2"/>
                </a:solidFill>
                <a:latin typeface="Arial" charset="0"/>
                <a:cs typeface="Arial" charset="0"/>
              </a:defRPr>
            </a:lvl4pPr>
            <a:lvl5pPr algn="ctr" fontAlgn="base">
              <a:spcBef>
                <a:spcPct val="0"/>
              </a:spcBef>
              <a:spcAft>
                <a:spcPct val="0"/>
              </a:spcAft>
              <a:defRPr sz="4400">
                <a:solidFill>
                  <a:schemeClr val="tx2"/>
                </a:solidFill>
                <a:latin typeface="Arial" charset="0"/>
                <a:cs typeface="Arial" charset="0"/>
              </a:defRPr>
            </a:lvl5pPr>
            <a:lvl6pPr marL="457200" algn="ctr" fontAlgn="base">
              <a:spcBef>
                <a:spcPct val="0"/>
              </a:spcBef>
              <a:spcAft>
                <a:spcPct val="0"/>
              </a:spcAft>
              <a:defRPr sz="4400">
                <a:solidFill>
                  <a:schemeClr val="tx2"/>
                </a:solidFill>
                <a:latin typeface="Arial" charset="0"/>
                <a:cs typeface="Arial" charset="0"/>
              </a:defRPr>
            </a:lvl6pPr>
            <a:lvl7pPr marL="914400" algn="ctr" fontAlgn="base">
              <a:spcBef>
                <a:spcPct val="0"/>
              </a:spcBef>
              <a:spcAft>
                <a:spcPct val="0"/>
              </a:spcAft>
              <a:defRPr sz="4400">
                <a:solidFill>
                  <a:schemeClr val="tx2"/>
                </a:solidFill>
                <a:latin typeface="Arial" charset="0"/>
                <a:cs typeface="Arial" charset="0"/>
              </a:defRPr>
            </a:lvl7pPr>
            <a:lvl8pPr marL="1371600" algn="ctr" fontAlgn="base">
              <a:spcBef>
                <a:spcPct val="0"/>
              </a:spcBef>
              <a:spcAft>
                <a:spcPct val="0"/>
              </a:spcAft>
              <a:defRPr sz="4400">
                <a:solidFill>
                  <a:schemeClr val="tx2"/>
                </a:solidFill>
                <a:latin typeface="Arial" charset="0"/>
                <a:cs typeface="Arial" charset="0"/>
              </a:defRPr>
            </a:lvl8pPr>
            <a:lvl9pPr marL="1828800" algn="ctr" fontAlgn="base">
              <a:spcBef>
                <a:spcPct val="0"/>
              </a:spcBef>
              <a:spcAft>
                <a:spcPct val="0"/>
              </a:spcAft>
              <a:defRPr sz="4400">
                <a:solidFill>
                  <a:schemeClr val="tx2"/>
                </a:solidFill>
                <a:latin typeface="Arial" charset="0"/>
                <a:cs typeface="Arial" charset="0"/>
              </a:defRPr>
            </a:lvl9pPr>
          </a:lstStyle>
          <a:p>
            <a:r>
              <a:rPr lang="en-US" sz="2800" dirty="0"/>
              <a:t>Communications - SPI</a:t>
            </a:r>
            <a:endParaRPr lang="en-US" altLang="zh-TW" sz="2800" dirty="0"/>
          </a:p>
        </p:txBody>
      </p:sp>
      <p:sp>
        <p:nvSpPr>
          <p:cNvPr id="8" name="Content Placeholder 2"/>
          <p:cNvSpPr txBox="1">
            <a:spLocks/>
          </p:cNvSpPr>
          <p:nvPr/>
        </p:nvSpPr>
        <p:spPr>
          <a:xfrm>
            <a:off x="266700" y="838200"/>
            <a:ext cx="8763000" cy="52117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sz="2000" b="1" dirty="0">
                <a:solidFill>
                  <a:srgbClr val="00FF00"/>
                </a:solidFill>
                <a:latin typeface="Times New Roman" panose="02020603050405020304" pitchFamily="18" charset="0"/>
                <a:cs typeface="Times New Roman" panose="02020603050405020304" pitchFamily="18" charset="0"/>
              </a:rPr>
              <a:t>For multiple slaves, each slave will need a separate SS line.</a:t>
            </a:r>
          </a:p>
          <a:p>
            <a:pPr marL="0" lvl="0" indent="0">
              <a:buNone/>
            </a:pPr>
            <a:r>
              <a:rPr lang="en-US" sz="2000" b="1" dirty="0">
                <a:solidFill>
                  <a:srgbClr val="00FF00"/>
                </a:solidFill>
                <a:latin typeface="Times New Roman" panose="02020603050405020304" pitchFamily="18" charset="0"/>
                <a:cs typeface="Times New Roman" panose="02020603050405020304" pitchFamily="18" charset="0"/>
              </a:rPr>
              <a:t>To talk to a particular slave, you’ll make that slave’s SS line low and keep the rest of them high </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590800"/>
            <a:ext cx="5951315"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244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381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fontAlgn="base">
              <a:spcAft>
                <a:spcPct val="0"/>
              </a:spcAft>
            </a:pPr>
            <a:r>
              <a:rPr lang="en-US" sz="2800" b="1" dirty="0">
                <a:solidFill>
                  <a:srgbClr val="FF00FF"/>
                </a:solidFill>
                <a:latin typeface="Times New Roman" panose="02020603050405020304" pitchFamily="18" charset="0"/>
                <a:ea typeface="+mn-ea"/>
                <a:cs typeface="Times New Roman" panose="02020603050405020304" pitchFamily="18" charset="0"/>
              </a:rPr>
              <a:t>Basic SPI Master-Slave</a:t>
            </a:r>
          </a:p>
        </p:txBody>
      </p:sp>
      <p:sp>
        <p:nvSpPr>
          <p:cNvPr id="4" name="TextBox 3"/>
          <p:cNvSpPr txBox="1"/>
          <p:nvPr/>
        </p:nvSpPr>
        <p:spPr>
          <a:xfrm>
            <a:off x="394748" y="4768827"/>
            <a:ext cx="8311102" cy="1323439"/>
          </a:xfrm>
          <a:prstGeom prst="rect">
            <a:avLst/>
          </a:prstGeom>
        </p:spPr>
        <p:txBody>
          <a:bodyPr vert="horz" lIns="91440" tIns="45720" rIns="91440" bIns="45720" rtlCol="0">
            <a:normAutofit lnSpcReduction="10000"/>
          </a:bodyPr>
          <a:lstStyle>
            <a:defPPr>
              <a:defRPr lang="en-US"/>
            </a:defPPr>
            <a:lvl1pPr lvl="0" indent="0">
              <a:spcBef>
                <a:spcPct val="20000"/>
              </a:spcBef>
              <a:buFont typeface="Arial" pitchFamily="34" charset="0"/>
              <a:buNone/>
              <a:defRPr sz="2000" b="1">
                <a:solidFill>
                  <a:srgbClr val="00FF00"/>
                </a:solidFill>
                <a:latin typeface="Times New Roman" panose="02020603050405020304" pitchFamily="18" charset="0"/>
                <a:cs typeface="Times New Roman" panose="02020603050405020304" pitchFamily="18"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lgn="just"/>
            <a:r>
              <a:rPr lang="en-US" sz="2400" dirty="0">
                <a:solidFill>
                  <a:srgbClr val="FF66FF"/>
                </a:solidFill>
              </a:rPr>
              <a:t>Note:  </a:t>
            </a:r>
            <a:r>
              <a:rPr lang="en-US" dirty="0"/>
              <a:t>For single master operation, configure the system select as an output and initialize to logic HIGH, otherwise, if pulled low in the default (input) state, the SPI interface could interpret this signal as another master wishing to take over the bus</a:t>
            </a:r>
          </a:p>
        </p:txBody>
      </p:sp>
      <p:pic>
        <p:nvPicPr>
          <p:cNvPr id="3" name="Picture 2"/>
          <p:cNvPicPr>
            <a:picLocks noChangeAspect="1"/>
          </p:cNvPicPr>
          <p:nvPr/>
        </p:nvPicPr>
        <p:blipFill>
          <a:blip r:embed="rId2"/>
          <a:stretch>
            <a:fillRect/>
          </a:stretch>
        </p:blipFill>
        <p:spPr>
          <a:xfrm>
            <a:off x="1083199" y="1143000"/>
            <a:ext cx="6934200" cy="3158510"/>
          </a:xfrm>
          <a:prstGeom prst="rect">
            <a:avLst/>
          </a:prstGeom>
        </p:spPr>
      </p:pic>
      <p:sp>
        <p:nvSpPr>
          <p:cNvPr id="6" name="Rectangle 5"/>
          <p:cNvSpPr/>
          <p:nvPr/>
        </p:nvSpPr>
        <p:spPr>
          <a:xfrm>
            <a:off x="5638800" y="6477000"/>
            <a:ext cx="3429000" cy="261610"/>
          </a:xfrm>
          <a:prstGeom prst="rect">
            <a:avLst/>
          </a:prstGeom>
        </p:spPr>
        <p:txBody>
          <a:bodyPr wrap="square">
            <a:spAutoFit/>
          </a:bodyPr>
          <a:lstStyle/>
          <a:p>
            <a:r>
              <a:rPr lang="en-US" sz="1100" dirty="0"/>
              <a:t>from TI MSP432P4XX Family </a:t>
            </a:r>
            <a:r>
              <a:rPr lang="en-US" sz="1100" dirty="0" err="1"/>
              <a:t>Techncal</a:t>
            </a:r>
            <a:r>
              <a:rPr lang="en-US" sz="1100" dirty="0"/>
              <a:t> Reference Guide</a:t>
            </a:r>
          </a:p>
        </p:txBody>
      </p:sp>
    </p:spTree>
    <p:extLst>
      <p:ext uri="{BB962C8B-B14F-4D97-AF65-F5344CB8AC3E}">
        <p14:creationId xmlns:p14="http://schemas.microsoft.com/office/powerpoint/2010/main" val="1857795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960437"/>
            <a:ext cx="8839200" cy="5059363"/>
          </a:xfrm>
        </p:spPr>
        <p:txBody>
          <a:bodyPr>
            <a:normAutofit/>
          </a:bodyPr>
          <a:lstStyle/>
          <a:p>
            <a:pPr marL="0" indent="0">
              <a:buNone/>
            </a:pPr>
            <a:r>
              <a:rPr lang="en-US" sz="2400" b="1" dirty="0">
                <a:solidFill>
                  <a:srgbClr val="FFFF00"/>
                </a:solidFill>
                <a:latin typeface="Times New Roman" panose="02020603050405020304" pitchFamily="18" charset="0"/>
                <a:cs typeface="Times New Roman" panose="02020603050405020304" pitchFamily="18" charset="0"/>
              </a:rPr>
              <a:t>On several key protocol aspects:</a:t>
            </a:r>
          </a:p>
          <a:p>
            <a:pPr marL="0" indent="0">
              <a:buNone/>
            </a:pPr>
            <a:endParaRPr lang="en-US" sz="2400" b="1" dirty="0">
              <a:solidFill>
                <a:srgbClr val="FFFF00"/>
              </a:solidFill>
              <a:latin typeface="Times New Roman" panose="02020603050405020304" pitchFamily="18" charset="0"/>
              <a:cs typeface="Times New Roman" panose="02020603050405020304" pitchFamily="18" charset="0"/>
            </a:endParaRPr>
          </a:p>
          <a:p>
            <a:pPr marL="0" indent="0">
              <a:buNone/>
            </a:pPr>
            <a:endParaRPr lang="en-US" sz="2400" b="1" dirty="0">
              <a:solidFill>
                <a:srgbClr val="FFFF00"/>
              </a:solidFill>
              <a:latin typeface="Times New Roman" panose="02020603050405020304" pitchFamily="18" charset="0"/>
              <a:cs typeface="Times New Roman" panose="02020603050405020304" pitchFamily="18" charset="0"/>
            </a:endParaRPr>
          </a:p>
          <a:p>
            <a:pPr marL="0" indent="0">
              <a:buNone/>
            </a:pPr>
            <a:r>
              <a:rPr lang="en-US" sz="2000" b="1" dirty="0">
                <a:solidFill>
                  <a:srgbClr val="FF66FF"/>
                </a:solidFill>
                <a:latin typeface="Times New Roman" panose="02020603050405020304" pitchFamily="18" charset="0"/>
                <a:cs typeface="Times New Roman" panose="02020603050405020304" pitchFamily="18" charset="0"/>
              </a:rPr>
              <a:t>Bus topology / routing / resources:</a:t>
            </a:r>
          </a:p>
          <a:p>
            <a:r>
              <a:rPr lang="en-US" sz="2000" b="1" dirty="0">
                <a:solidFill>
                  <a:srgbClr val="00FF00"/>
                </a:solidFill>
                <a:latin typeface="Times New Roman" panose="02020603050405020304" pitchFamily="18" charset="0"/>
                <a:cs typeface="Times New Roman" panose="02020603050405020304" pitchFamily="18" charset="0"/>
              </a:rPr>
              <a:t>I²C only needs 2 lines, while SPI defines at least 4 signals and more, if you add additional slaves.</a:t>
            </a:r>
          </a:p>
          <a:p>
            <a:r>
              <a:rPr lang="en-US" sz="2000" b="1" dirty="0">
                <a:solidFill>
                  <a:srgbClr val="00FF00"/>
                </a:solidFill>
                <a:latin typeface="Times New Roman" panose="02020603050405020304" pitchFamily="18" charset="0"/>
                <a:cs typeface="Times New Roman" panose="02020603050405020304" pitchFamily="18" charset="0"/>
              </a:rPr>
              <a:t>If only one master/slave, SPI does not have the addressing overhead of I²C</a:t>
            </a:r>
          </a:p>
          <a:p>
            <a:r>
              <a:rPr lang="en-US" sz="2000" b="1" dirty="0">
                <a:solidFill>
                  <a:srgbClr val="00FF00"/>
                </a:solidFill>
                <a:latin typeface="Times New Roman" panose="02020603050405020304" pitchFamily="18" charset="0"/>
                <a:cs typeface="Times New Roman" panose="02020603050405020304" pitchFamily="18" charset="0"/>
              </a:rPr>
              <a:t>SPI requires additional logic and/or pins for a multi-master architecture.</a:t>
            </a:r>
          </a:p>
          <a:p>
            <a:r>
              <a:rPr lang="en-US" sz="2000" b="1" dirty="0">
                <a:solidFill>
                  <a:srgbClr val="00FF00"/>
                </a:solidFill>
                <a:latin typeface="Times New Roman" panose="02020603050405020304" pitchFamily="18" charset="0"/>
                <a:cs typeface="Times New Roman" panose="02020603050405020304" pitchFamily="18" charset="0"/>
              </a:rPr>
              <a:t>I²C is a clear winner over SPI in sparing pins and how easy it is to build a network of masters and slaves</a:t>
            </a:r>
            <a:r>
              <a:rPr lang="en-US" sz="2400" dirty="0"/>
              <a:t>.</a:t>
            </a:r>
          </a:p>
        </p:txBody>
      </p:sp>
      <p:sp>
        <p:nvSpPr>
          <p:cNvPr id="4" name="Rectangle 2"/>
          <p:cNvSpPr txBox="1">
            <a:spLocks noChangeArrowheads="1"/>
          </p:cNvSpPr>
          <p:nvPr/>
        </p:nvSpPr>
        <p:spPr>
          <a:xfrm>
            <a:off x="457200" y="76200"/>
            <a:ext cx="822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lvl1pPr algn="ctr" fontAlgn="base">
              <a:spcBef>
                <a:spcPct val="0"/>
              </a:spcBef>
              <a:spcAft>
                <a:spcPct val="0"/>
              </a:spcAft>
              <a:buNone/>
              <a:defRPr sz="2800" b="1">
                <a:solidFill>
                  <a:srgbClr val="FF00FF"/>
                </a:solidFill>
                <a:latin typeface="Times New Roman" panose="02020603050405020304" pitchFamily="18" charset="0"/>
                <a:cs typeface="Times New Roman" panose="02020603050405020304" pitchFamily="18" charset="0"/>
              </a:defRPr>
            </a:lvl1pPr>
          </a:lstStyle>
          <a:p>
            <a:r>
              <a:rPr lang="en-US" dirty="0"/>
              <a:t>I2C and SPI Comparisons</a:t>
            </a:r>
          </a:p>
        </p:txBody>
      </p:sp>
    </p:spTree>
    <p:extLst>
      <p:ext uri="{BB962C8B-B14F-4D97-AF65-F5344CB8AC3E}">
        <p14:creationId xmlns:p14="http://schemas.microsoft.com/office/powerpoint/2010/main" val="413798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71600"/>
            <a:ext cx="8839200" cy="5059363"/>
          </a:xfrm>
        </p:spPr>
        <p:txBody>
          <a:bodyPr>
            <a:normAutofit/>
          </a:bodyPr>
          <a:lstStyle/>
          <a:p>
            <a:pPr marL="0" indent="0">
              <a:buNone/>
            </a:pPr>
            <a:r>
              <a:rPr lang="en-US" sz="2400" b="1" dirty="0">
                <a:solidFill>
                  <a:srgbClr val="FFFF00"/>
                </a:solidFill>
                <a:latin typeface="Times New Roman" panose="02020603050405020304" pitchFamily="18" charset="0"/>
                <a:cs typeface="Times New Roman" panose="02020603050405020304" pitchFamily="18" charset="0"/>
              </a:rPr>
              <a:t>On several key protocol aspects:</a:t>
            </a:r>
          </a:p>
          <a:p>
            <a:pPr marL="0" indent="0">
              <a:buNone/>
            </a:pPr>
            <a:endParaRPr lang="en-US" sz="2400" b="1" dirty="0">
              <a:solidFill>
                <a:srgbClr val="FFFF00"/>
              </a:solidFill>
              <a:latin typeface="Times New Roman" panose="02020603050405020304" pitchFamily="18" charset="0"/>
              <a:cs typeface="Times New Roman" panose="02020603050405020304" pitchFamily="18" charset="0"/>
            </a:endParaRPr>
          </a:p>
          <a:p>
            <a:pPr marL="0" indent="0">
              <a:buNone/>
            </a:pPr>
            <a:r>
              <a:rPr lang="en-US" sz="2000" b="1" dirty="0">
                <a:solidFill>
                  <a:srgbClr val="FF66FF"/>
                </a:solidFill>
                <a:latin typeface="Times New Roman" panose="02020603050405020304" pitchFamily="18" charset="0"/>
                <a:cs typeface="Times New Roman" panose="02020603050405020304" pitchFamily="18" charset="0"/>
              </a:rPr>
              <a:t>Throughput / Speed:</a:t>
            </a:r>
          </a:p>
          <a:p>
            <a:r>
              <a:rPr lang="en-US" sz="2000" b="1" dirty="0">
                <a:solidFill>
                  <a:srgbClr val="00FF00"/>
                </a:solidFill>
                <a:latin typeface="Times New Roman" panose="02020603050405020304" pitchFamily="18" charset="0"/>
                <a:cs typeface="Times New Roman" panose="02020603050405020304" pitchFamily="18" charset="0"/>
              </a:rPr>
              <a:t>If data must be transferred at ‘high speed’, SPI is the protocol of choice, over I²C.</a:t>
            </a:r>
          </a:p>
          <a:p>
            <a:r>
              <a:rPr lang="en-US" sz="2000" b="1" dirty="0">
                <a:solidFill>
                  <a:srgbClr val="00FF00"/>
                </a:solidFill>
                <a:latin typeface="Times New Roman" panose="02020603050405020304" pitchFamily="18" charset="0"/>
                <a:cs typeface="Times New Roman" panose="02020603050405020304" pitchFamily="18" charset="0"/>
              </a:rPr>
              <a:t>SPI is full-duplex; I²C is not.</a:t>
            </a:r>
          </a:p>
          <a:p>
            <a:r>
              <a:rPr lang="en-US" sz="2000" b="1" dirty="0">
                <a:solidFill>
                  <a:srgbClr val="00FF00"/>
                </a:solidFill>
                <a:latin typeface="Times New Roman" panose="02020603050405020304" pitchFamily="18" charset="0"/>
                <a:cs typeface="Times New Roman" panose="02020603050405020304" pitchFamily="18" charset="0"/>
              </a:rPr>
              <a:t>SPI does not define any speed limit;</a:t>
            </a:r>
          </a:p>
          <a:p>
            <a:pPr lvl="1"/>
            <a:r>
              <a:rPr lang="en-US" sz="1800" b="1" i="1" dirty="0">
                <a:solidFill>
                  <a:srgbClr val="FFFF00"/>
                </a:solidFill>
                <a:latin typeface="Times New Roman" panose="02020603050405020304" pitchFamily="18" charset="0"/>
                <a:cs typeface="Times New Roman" panose="02020603050405020304" pitchFamily="18" charset="0"/>
              </a:rPr>
              <a:t>implementations can go over 10 Mbps.</a:t>
            </a:r>
          </a:p>
          <a:p>
            <a:r>
              <a:rPr lang="en-US" sz="2000" b="1" dirty="0">
                <a:solidFill>
                  <a:srgbClr val="00FF00"/>
                </a:solidFill>
                <a:latin typeface="Times New Roman" panose="02020603050405020304" pitchFamily="18" charset="0"/>
                <a:cs typeface="Times New Roman" panose="02020603050405020304" pitchFamily="18" charset="0"/>
              </a:rPr>
              <a:t>I²C is limited to 1Mbps in Fast Mode+ and to 3.4 Mbps in High Speed Mode</a:t>
            </a:r>
          </a:p>
          <a:p>
            <a:pPr lvl="1"/>
            <a:r>
              <a:rPr lang="en-US" sz="1800" b="1" i="1" dirty="0">
                <a:solidFill>
                  <a:srgbClr val="FFFF00"/>
                </a:solidFill>
                <a:latin typeface="Times New Roman" panose="02020603050405020304" pitchFamily="18" charset="0"/>
                <a:cs typeface="Times New Roman" panose="02020603050405020304" pitchFamily="18" charset="0"/>
              </a:rPr>
              <a:t>high speed mode requires a specific type of I/O buffers making it a bit more difficult to implement.</a:t>
            </a:r>
          </a:p>
        </p:txBody>
      </p:sp>
      <p:sp>
        <p:nvSpPr>
          <p:cNvPr id="4" name="Rectangle 2"/>
          <p:cNvSpPr txBox="1">
            <a:spLocks noChangeArrowheads="1"/>
          </p:cNvSpPr>
          <p:nvPr/>
        </p:nvSpPr>
        <p:spPr>
          <a:xfrm>
            <a:off x="457200" y="76200"/>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buNone/>
              <a:defRPr sz="2800" b="1">
                <a:solidFill>
                  <a:srgbClr val="FF00FF"/>
                </a:solidFill>
                <a:latin typeface="Times New Roman" panose="02020603050405020304" pitchFamily="18" charset="0"/>
                <a:cs typeface="Times New Roman" panose="02020603050405020304" pitchFamily="18" charset="0"/>
              </a:defRPr>
            </a:lvl1pPr>
          </a:lstStyle>
          <a:p>
            <a:r>
              <a:rPr lang="en-US" dirty="0"/>
              <a:t>I2C and SPI Comparisons</a:t>
            </a:r>
          </a:p>
        </p:txBody>
      </p:sp>
    </p:spTree>
    <p:extLst>
      <p:ext uri="{BB962C8B-B14F-4D97-AF65-F5344CB8AC3E}">
        <p14:creationId xmlns:p14="http://schemas.microsoft.com/office/powerpoint/2010/main" val="123075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990600"/>
            <a:ext cx="8839200" cy="5059363"/>
          </a:xfrm>
        </p:spPr>
        <p:txBody>
          <a:bodyPr>
            <a:normAutofit fontScale="92500"/>
          </a:bodyPr>
          <a:lstStyle/>
          <a:p>
            <a:pPr marL="0" indent="0">
              <a:buNone/>
            </a:pPr>
            <a:r>
              <a:rPr lang="en-US" sz="2600" b="1" dirty="0">
                <a:solidFill>
                  <a:srgbClr val="FFFF00"/>
                </a:solidFill>
                <a:latin typeface="Times New Roman" panose="02020603050405020304" pitchFamily="18" charset="0"/>
                <a:cs typeface="Times New Roman" panose="02020603050405020304" pitchFamily="18" charset="0"/>
              </a:rPr>
              <a:t>On several key protocol aspects:</a:t>
            </a:r>
          </a:p>
          <a:p>
            <a:pPr marL="0" indent="0">
              <a:buNone/>
            </a:pPr>
            <a:endParaRPr lang="en-US" sz="2800" dirty="0">
              <a:solidFill>
                <a:srgbClr val="FF0000"/>
              </a:solidFill>
            </a:endParaRPr>
          </a:p>
          <a:p>
            <a:pPr marL="0" indent="0">
              <a:buNone/>
            </a:pPr>
            <a:r>
              <a:rPr lang="en-US" sz="2200" b="1" dirty="0">
                <a:solidFill>
                  <a:srgbClr val="FF66FF"/>
                </a:solidFill>
                <a:latin typeface="Times New Roman" panose="02020603050405020304" pitchFamily="18" charset="0"/>
                <a:cs typeface="Times New Roman" panose="02020603050405020304" pitchFamily="18" charset="0"/>
              </a:rPr>
              <a:t>Elegance:</a:t>
            </a:r>
          </a:p>
          <a:p>
            <a:r>
              <a:rPr lang="en-US" sz="2200" b="1" dirty="0">
                <a:solidFill>
                  <a:srgbClr val="00FF00"/>
                </a:solidFill>
                <a:latin typeface="Times New Roman" panose="02020603050405020304" pitchFamily="18" charset="0"/>
                <a:cs typeface="Times New Roman" panose="02020603050405020304" pitchFamily="18" charset="0"/>
              </a:rPr>
              <a:t>I²C offers very advanced features – such as automatic multi-master conflicts handling and built-in addressing management</a:t>
            </a:r>
          </a:p>
          <a:p>
            <a:pPr lvl="1"/>
            <a:r>
              <a:rPr lang="en-US" sz="2200" b="1" i="1" dirty="0">
                <a:solidFill>
                  <a:srgbClr val="FFFF00"/>
                </a:solidFill>
                <a:latin typeface="Times New Roman" panose="02020603050405020304" pitchFamily="18" charset="0"/>
                <a:cs typeface="Times New Roman" panose="02020603050405020304" pitchFamily="18" charset="0"/>
              </a:rPr>
              <a:t>simple infrastructure, complex logic</a:t>
            </a:r>
          </a:p>
          <a:p>
            <a:r>
              <a:rPr lang="en-US" sz="2200" b="1" dirty="0">
                <a:solidFill>
                  <a:srgbClr val="00FF00"/>
                </a:solidFill>
                <a:latin typeface="Times New Roman" panose="02020603050405020304" pitchFamily="18" charset="0"/>
                <a:cs typeface="Times New Roman" panose="02020603050405020304" pitchFamily="18" charset="0"/>
              </a:rPr>
              <a:t>SPI is easy to understand and to implement and offers a great deal of flexibility</a:t>
            </a:r>
          </a:p>
          <a:p>
            <a:pPr lvl="1"/>
            <a:r>
              <a:rPr lang="en-US" sz="2200" b="1" i="1" dirty="0">
                <a:solidFill>
                  <a:srgbClr val="FFFF00"/>
                </a:solidFill>
                <a:latin typeface="Times New Roman" panose="02020603050405020304" pitchFamily="18" charset="0"/>
                <a:cs typeface="Times New Roman" panose="02020603050405020304" pitchFamily="18" charset="0"/>
              </a:rPr>
              <a:t>Using SPI offers increased data transfer performance and freedom from restrictive protocol</a:t>
            </a:r>
          </a:p>
          <a:p>
            <a:r>
              <a:rPr lang="en-US" sz="2200" b="1" dirty="0">
                <a:solidFill>
                  <a:srgbClr val="00FF00"/>
                </a:solidFill>
                <a:latin typeface="Times New Roman" panose="02020603050405020304" pitchFamily="18" charset="0"/>
                <a:cs typeface="Times New Roman" panose="02020603050405020304" pitchFamily="18" charset="0"/>
              </a:rPr>
              <a:t>Both SPI and I2C are good for communication with low-speed devices</a:t>
            </a:r>
          </a:p>
          <a:p>
            <a:pPr lvl="1"/>
            <a:r>
              <a:rPr lang="en-US" sz="2200" b="1" i="1" dirty="0">
                <a:solidFill>
                  <a:srgbClr val="FFFF00"/>
                </a:solidFill>
                <a:latin typeface="Times New Roman" panose="02020603050405020304" pitchFamily="18" charset="0"/>
                <a:cs typeface="Times New Roman" panose="02020603050405020304" pitchFamily="18" charset="0"/>
              </a:rPr>
              <a:t>SPI is better suited to applications with data transfer streams</a:t>
            </a:r>
          </a:p>
          <a:p>
            <a:pPr lvl="1"/>
            <a:r>
              <a:rPr lang="en-US" sz="2200" b="1" i="1" dirty="0">
                <a:solidFill>
                  <a:srgbClr val="FFFF00"/>
                </a:solidFill>
                <a:latin typeface="Times New Roman" panose="02020603050405020304" pitchFamily="18" charset="0"/>
                <a:cs typeface="Times New Roman" panose="02020603050405020304" pitchFamily="18" charset="0"/>
              </a:rPr>
              <a:t>I²C is better at multi master and multi slave applications.</a:t>
            </a:r>
          </a:p>
        </p:txBody>
      </p:sp>
      <p:sp>
        <p:nvSpPr>
          <p:cNvPr id="4" name="Rectangle 2"/>
          <p:cNvSpPr txBox="1">
            <a:spLocks noChangeArrowheads="1"/>
          </p:cNvSpPr>
          <p:nvPr/>
        </p:nvSpPr>
        <p:spPr>
          <a:xfrm>
            <a:off x="457200" y="0"/>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buNone/>
              <a:defRPr sz="2800" b="1">
                <a:solidFill>
                  <a:srgbClr val="FF00FF"/>
                </a:solidFill>
                <a:latin typeface="Times New Roman" panose="02020603050405020304" pitchFamily="18" charset="0"/>
                <a:cs typeface="Times New Roman" panose="02020603050405020304" pitchFamily="18" charset="0"/>
              </a:defRPr>
            </a:lvl1pPr>
          </a:lstStyle>
          <a:p>
            <a:r>
              <a:rPr lang="en-US" dirty="0"/>
              <a:t>I2C and SPI Comparisons</a:t>
            </a:r>
          </a:p>
        </p:txBody>
      </p:sp>
    </p:spTree>
    <p:extLst>
      <p:ext uri="{BB962C8B-B14F-4D97-AF65-F5344CB8AC3E}">
        <p14:creationId xmlns:p14="http://schemas.microsoft.com/office/powerpoint/2010/main" val="133908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036637"/>
            <a:ext cx="8839200" cy="5059363"/>
          </a:xfrm>
        </p:spPr>
        <p:txBody>
          <a:bodyPr>
            <a:normAutofit/>
          </a:bodyPr>
          <a:lstStyle/>
          <a:p>
            <a:pPr marL="0" indent="0">
              <a:buNone/>
            </a:pPr>
            <a:r>
              <a:rPr lang="en-US" sz="2400" b="1" dirty="0">
                <a:solidFill>
                  <a:srgbClr val="FFFF00"/>
                </a:solidFill>
                <a:latin typeface="Times New Roman" panose="02020603050405020304" pitchFamily="18" charset="0"/>
                <a:cs typeface="Times New Roman" panose="02020603050405020304" pitchFamily="18" charset="0"/>
              </a:rPr>
              <a:t>On several key protocol aspects:</a:t>
            </a:r>
          </a:p>
          <a:p>
            <a:r>
              <a:rPr lang="en-US" sz="2000" b="1" dirty="0">
                <a:solidFill>
                  <a:srgbClr val="00FF00"/>
                </a:solidFill>
                <a:latin typeface="Times New Roman" panose="02020603050405020304" pitchFamily="18" charset="0"/>
                <a:cs typeface="Times New Roman" panose="02020603050405020304" pitchFamily="18" charset="0"/>
              </a:rPr>
              <a:t>Both are offered by many vendors</a:t>
            </a:r>
          </a:p>
          <a:p>
            <a:pPr lvl="1"/>
            <a:r>
              <a:rPr lang="en-US" sz="2000" b="1" i="1" dirty="0">
                <a:solidFill>
                  <a:srgbClr val="FFFF00"/>
                </a:solidFill>
                <a:latin typeface="Times New Roman" panose="02020603050405020304" pitchFamily="18" charset="0"/>
                <a:cs typeface="Times New Roman" panose="02020603050405020304" pitchFamily="18" charset="0"/>
              </a:rPr>
              <a:t>EEPROM, ADC, DAC, RTC (Real-time clocks), microcontrollers, sensors, LCD controllers are available with I²C, SPI or both interfaces.</a:t>
            </a:r>
          </a:p>
          <a:p>
            <a:pPr lvl="1"/>
            <a:endParaRPr lang="en-US" sz="2000" b="1" i="1" dirty="0">
              <a:solidFill>
                <a:srgbClr val="FFFF00"/>
              </a:solidFill>
              <a:latin typeface="Times New Roman" panose="02020603050405020304" pitchFamily="18" charset="0"/>
              <a:cs typeface="Times New Roman" panose="02020603050405020304" pitchFamily="18" charset="0"/>
            </a:endParaRPr>
          </a:p>
          <a:p>
            <a:r>
              <a:rPr lang="en-US" sz="2000" b="1" dirty="0">
                <a:solidFill>
                  <a:srgbClr val="00FF00"/>
                </a:solidFill>
                <a:latin typeface="Times New Roman" panose="02020603050405020304" pitchFamily="18" charset="0"/>
                <a:cs typeface="Times New Roman" panose="02020603050405020304" pitchFamily="18" charset="0"/>
              </a:rPr>
              <a:t>Communication between a microcontroller and a set of relatively slow peripherals does not need any excessively complex protocols (e.g., USB, Ethernet).</a:t>
            </a:r>
          </a:p>
          <a:p>
            <a:endParaRPr lang="en-US" sz="2000" b="1" dirty="0">
              <a:solidFill>
                <a:srgbClr val="00FF00"/>
              </a:solidFill>
              <a:latin typeface="Times New Roman" panose="02020603050405020304" pitchFamily="18" charset="0"/>
              <a:cs typeface="Times New Roman" panose="02020603050405020304" pitchFamily="18" charset="0"/>
            </a:endParaRPr>
          </a:p>
          <a:p>
            <a:r>
              <a:rPr lang="en-US" sz="2000" b="1" dirty="0">
                <a:solidFill>
                  <a:srgbClr val="00FF00"/>
                </a:solidFill>
                <a:latin typeface="Times New Roman" panose="02020603050405020304" pitchFamily="18" charset="0"/>
                <a:cs typeface="Times New Roman" panose="02020603050405020304" pitchFamily="18" charset="0"/>
              </a:rPr>
              <a:t>I²C and SPI are the popular choice for an embedded system</a:t>
            </a:r>
            <a:br>
              <a:rPr lang="en-US" sz="2000" b="1" dirty="0">
                <a:solidFill>
                  <a:srgbClr val="00FF00"/>
                </a:solidFill>
                <a:latin typeface="Times New Roman" panose="02020603050405020304" pitchFamily="18" charset="0"/>
                <a:cs typeface="Times New Roman" panose="02020603050405020304" pitchFamily="18" charset="0"/>
              </a:rPr>
            </a:br>
            <a:endParaRPr lang="en-US" sz="2000" b="1" dirty="0">
              <a:solidFill>
                <a:srgbClr val="00FF00"/>
              </a:solidFill>
              <a:latin typeface="Times New Roman" panose="02020603050405020304" pitchFamily="18" charset="0"/>
              <a:cs typeface="Times New Roman" panose="02020603050405020304" pitchFamily="18" charset="0"/>
            </a:endParaRPr>
          </a:p>
        </p:txBody>
      </p:sp>
      <p:sp>
        <p:nvSpPr>
          <p:cNvPr id="4" name="Rectangle 2"/>
          <p:cNvSpPr txBox="1">
            <a:spLocks noChangeArrowheads="1"/>
          </p:cNvSpPr>
          <p:nvPr/>
        </p:nvSpPr>
        <p:spPr>
          <a:xfrm>
            <a:off x="457200" y="76200"/>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defPPr>
              <a:defRPr lang="en-US"/>
            </a:defPPr>
            <a:lvl1pPr algn="ctr" fontAlgn="base">
              <a:spcBef>
                <a:spcPct val="0"/>
              </a:spcBef>
              <a:spcAft>
                <a:spcPct val="0"/>
              </a:spcAft>
              <a:buNone/>
              <a:defRPr sz="2800" b="1">
                <a:solidFill>
                  <a:srgbClr val="FF00FF"/>
                </a:solidFill>
                <a:latin typeface="Times New Roman" panose="02020603050405020304" pitchFamily="18" charset="0"/>
                <a:cs typeface="Times New Roman" panose="02020603050405020304" pitchFamily="18" charset="0"/>
              </a:defRPr>
            </a:lvl1pPr>
          </a:lstStyle>
          <a:p>
            <a:r>
              <a:rPr lang="en-US" dirty="0"/>
              <a:t>I2C and SPI Comparisons</a:t>
            </a:r>
          </a:p>
        </p:txBody>
      </p:sp>
      <p:pic>
        <p:nvPicPr>
          <p:cNvPr id="1026"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6199" y="4679862"/>
            <a:ext cx="3145607" cy="28322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30504" y="5114925"/>
            <a:ext cx="4256999" cy="369332"/>
          </a:xfrm>
          <a:prstGeom prst="rect">
            <a:avLst/>
          </a:prstGeom>
          <a:noFill/>
        </p:spPr>
        <p:txBody>
          <a:bodyPr wrap="none" rtlCol="0">
            <a:spAutoFit/>
          </a:bodyPr>
          <a:lstStyle/>
          <a:p>
            <a:r>
              <a:rPr lang="en-US" b="1" dirty="0">
                <a:solidFill>
                  <a:srgbClr val="FF66FF"/>
                </a:solidFill>
                <a:latin typeface="Times New Roman" panose="02020603050405020304" pitchFamily="18" charset="0"/>
                <a:cs typeface="Times New Roman" panose="02020603050405020304" pitchFamily="18" charset="0"/>
              </a:rPr>
              <a:t>BETAMAX TO HD-DVD CONVERTOR</a:t>
            </a:r>
          </a:p>
        </p:txBody>
      </p:sp>
      <p:pic>
        <p:nvPicPr>
          <p:cNvPr id="1028" name="Picture 4"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5105400"/>
            <a:ext cx="2743200"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39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858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fontAlgn="base">
              <a:spcAft>
                <a:spcPct val="0"/>
              </a:spcAft>
            </a:pPr>
            <a:r>
              <a:rPr lang="en-US" sz="2800" b="1" dirty="0">
                <a:solidFill>
                  <a:srgbClr val="FF00FF"/>
                </a:solidFill>
                <a:latin typeface="Times New Roman" panose="02020603050405020304" pitchFamily="18" charset="0"/>
                <a:ea typeface="+mn-ea"/>
                <a:cs typeface="Times New Roman" panose="02020603050405020304" pitchFamily="18" charset="0"/>
              </a:rPr>
              <a:t>Embedded Systems Displays</a:t>
            </a:r>
          </a:p>
        </p:txBody>
      </p:sp>
      <p:sp>
        <p:nvSpPr>
          <p:cNvPr id="3" name="Content Placeholder 2"/>
          <p:cNvSpPr>
            <a:spLocks noGrp="1"/>
          </p:cNvSpPr>
          <p:nvPr>
            <p:ph idx="1"/>
          </p:nvPr>
        </p:nvSpPr>
        <p:spPr>
          <a:xfrm>
            <a:off x="304800" y="1143000"/>
            <a:ext cx="8534400" cy="5059363"/>
          </a:xfrm>
        </p:spPr>
        <p:txBody>
          <a:bodyPr>
            <a:normAutofit/>
          </a:bodyPr>
          <a:lstStyle/>
          <a:p>
            <a:pPr marL="0" indent="0">
              <a:buNone/>
            </a:pPr>
            <a:r>
              <a:rPr lang="en-US" sz="2400" b="1" dirty="0">
                <a:solidFill>
                  <a:srgbClr val="00FF00"/>
                </a:solidFill>
                <a:latin typeface="Times New Roman" panose="02020603050405020304" pitchFamily="18" charset="0"/>
                <a:cs typeface="Times New Roman" panose="02020603050405020304" pitchFamily="18" charset="0"/>
              </a:rPr>
              <a:t>What are some low-cost displays for embedded systems?</a:t>
            </a:r>
          </a:p>
        </p:txBody>
      </p:sp>
    </p:spTree>
    <p:extLst>
      <p:ext uri="{BB962C8B-B14F-4D97-AF65-F5344CB8AC3E}">
        <p14:creationId xmlns:p14="http://schemas.microsoft.com/office/powerpoint/2010/main" val="680462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334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fontAlgn="base">
              <a:spcAft>
                <a:spcPct val="0"/>
              </a:spcAft>
            </a:pPr>
            <a:r>
              <a:rPr lang="en-US" sz="2800" b="1" dirty="0">
                <a:solidFill>
                  <a:srgbClr val="FF00FF"/>
                </a:solidFill>
                <a:latin typeface="Times New Roman" panose="02020603050405020304" pitchFamily="18" charset="0"/>
                <a:ea typeface="+mn-ea"/>
                <a:cs typeface="Times New Roman" panose="02020603050405020304" pitchFamily="18" charset="0"/>
              </a:rPr>
              <a:t>Embedded Systems Displays</a:t>
            </a:r>
          </a:p>
        </p:txBody>
      </p:sp>
      <p:sp>
        <p:nvSpPr>
          <p:cNvPr id="3" name="Content Placeholder 2"/>
          <p:cNvSpPr>
            <a:spLocks noGrp="1"/>
          </p:cNvSpPr>
          <p:nvPr>
            <p:ph idx="1"/>
          </p:nvPr>
        </p:nvSpPr>
        <p:spPr>
          <a:xfrm>
            <a:off x="457200" y="1036637"/>
            <a:ext cx="8534400" cy="5059363"/>
          </a:xfrm>
        </p:spPr>
        <p:txBody>
          <a:bodyPr>
            <a:normAutofit/>
          </a:bodyPr>
          <a:lstStyle/>
          <a:p>
            <a:pPr marL="0" indent="0">
              <a:buNone/>
            </a:pPr>
            <a:r>
              <a:rPr lang="en-US" sz="2200" b="1" dirty="0">
                <a:solidFill>
                  <a:srgbClr val="00FF00"/>
                </a:solidFill>
                <a:latin typeface="Times New Roman" panose="02020603050405020304" pitchFamily="18" charset="0"/>
                <a:cs typeface="Times New Roman" panose="02020603050405020304" pitchFamily="18" charset="0"/>
              </a:rPr>
              <a:t>What are some low cost displays for embedded systems?</a:t>
            </a:r>
          </a:p>
          <a:p>
            <a:r>
              <a:rPr lang="en-US" sz="2200" b="1" i="1" dirty="0">
                <a:solidFill>
                  <a:srgbClr val="FFFF00"/>
                </a:solidFill>
                <a:latin typeface="Times New Roman" panose="02020603050405020304" pitchFamily="18" charset="0"/>
                <a:cs typeface="Times New Roman" panose="02020603050405020304" pitchFamily="18" charset="0"/>
              </a:rPr>
              <a:t>led</a:t>
            </a:r>
          </a:p>
          <a:p>
            <a:r>
              <a:rPr lang="en-US" sz="2200" b="1" i="1" dirty="0">
                <a:solidFill>
                  <a:srgbClr val="FFFF00"/>
                </a:solidFill>
                <a:latin typeface="Times New Roman" panose="02020603050405020304" pitchFamily="18" charset="0"/>
                <a:cs typeface="Times New Roman" panose="02020603050405020304" pitchFamily="18" charset="0"/>
              </a:rPr>
              <a:t>tri-color led</a:t>
            </a:r>
          </a:p>
          <a:p>
            <a:r>
              <a:rPr lang="en-US" sz="2200" b="1" i="1" dirty="0">
                <a:solidFill>
                  <a:srgbClr val="FFFF00"/>
                </a:solidFill>
                <a:latin typeface="Times New Roman" panose="02020603050405020304" pitchFamily="18" charset="0"/>
                <a:cs typeface="Times New Roman" panose="02020603050405020304" pitchFamily="18" charset="0"/>
              </a:rPr>
              <a:t>seven segment display LED/LCD</a:t>
            </a:r>
          </a:p>
          <a:p>
            <a:r>
              <a:rPr lang="en-US" sz="2200" b="1" i="1" dirty="0">
                <a:solidFill>
                  <a:srgbClr val="FFFF00"/>
                </a:solidFill>
                <a:latin typeface="Times New Roman" panose="02020603050405020304" pitchFamily="18" charset="0"/>
                <a:cs typeface="Times New Roman" panose="02020603050405020304" pitchFamily="18" charset="0"/>
              </a:rPr>
              <a:t>two line LCD</a:t>
            </a:r>
          </a:p>
          <a:p>
            <a:r>
              <a:rPr lang="en-US" sz="2200" b="1" i="1" dirty="0">
                <a:solidFill>
                  <a:srgbClr val="FFFF00"/>
                </a:solidFill>
                <a:latin typeface="Times New Roman" panose="02020603050405020304" pitchFamily="18" charset="0"/>
                <a:cs typeface="Times New Roman" panose="02020603050405020304" pitchFamily="18" charset="0"/>
              </a:rPr>
              <a:t>graphic matrix LCD</a:t>
            </a:r>
          </a:p>
          <a:p>
            <a:endParaRPr lang="en-US" sz="2200" b="1" dirty="0">
              <a:latin typeface="Times New Roman" panose="02020603050405020304" pitchFamily="18" charset="0"/>
              <a:cs typeface="Times New Roman" panose="02020603050405020304" pitchFamily="18" charset="0"/>
            </a:endParaRPr>
          </a:p>
          <a:p>
            <a:endParaRPr lang="en-US" sz="2200" b="1" dirty="0">
              <a:latin typeface="Times New Roman" panose="02020603050405020304" pitchFamily="18" charset="0"/>
              <a:cs typeface="Times New Roman" panose="02020603050405020304" pitchFamily="18" charset="0"/>
            </a:endParaRPr>
          </a:p>
          <a:p>
            <a:endParaRPr lang="en-US" sz="2200" b="1" dirty="0">
              <a:latin typeface="Times New Roman" panose="02020603050405020304" pitchFamily="18" charset="0"/>
              <a:cs typeface="Times New Roman" panose="02020603050405020304" pitchFamily="18" charset="0"/>
            </a:endParaRPr>
          </a:p>
          <a:p>
            <a:pPr marL="0" indent="0">
              <a:buNone/>
            </a:pPr>
            <a:r>
              <a:rPr lang="en-US" sz="2000" b="1" dirty="0">
                <a:solidFill>
                  <a:srgbClr val="FF66FF"/>
                </a:solidFill>
                <a:latin typeface="Times New Roman" panose="02020603050405020304" pitchFamily="18" charset="0"/>
                <a:cs typeface="Times New Roman" panose="02020603050405020304" pitchFamily="18" charset="0"/>
              </a:rPr>
              <a:t>NOT:     holographic video displays</a:t>
            </a:r>
          </a:p>
          <a:p>
            <a:pPr marL="0" indent="0">
              <a:buNone/>
            </a:pPr>
            <a:r>
              <a:rPr lang="en-US" sz="2000" b="1" dirty="0">
                <a:solidFill>
                  <a:srgbClr val="FF66FF"/>
                </a:solidFill>
                <a:latin typeface="Times New Roman" panose="02020603050405020304" pitchFamily="18" charset="0"/>
                <a:cs typeface="Times New Roman" panose="02020603050405020304" pitchFamily="18" charset="0"/>
              </a:rPr>
              <a:t>	Haptic displays</a:t>
            </a:r>
          </a:p>
          <a:p>
            <a:endParaRPr lang="en-US" sz="2200" b="1" dirty="0">
              <a:latin typeface="Times New Roman" panose="02020603050405020304" pitchFamily="18" charset="0"/>
              <a:cs typeface="Times New Roman" panose="02020603050405020304" pitchFamily="18" charset="0"/>
            </a:endParaRPr>
          </a:p>
          <a:p>
            <a:pPr marL="0" indent="0">
              <a:buNone/>
            </a:pPr>
            <a:endParaRPr lang="en-US"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2207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fontAlgn="base">
              <a:spcAft>
                <a:spcPct val="0"/>
              </a:spcAft>
            </a:pPr>
            <a:r>
              <a:rPr lang="en-US" sz="2800" b="1" dirty="0">
                <a:solidFill>
                  <a:srgbClr val="FF00FF"/>
                </a:solidFill>
                <a:latin typeface="Times New Roman" panose="02020603050405020304" pitchFamily="18" charset="0"/>
                <a:ea typeface="+mn-ea"/>
                <a:cs typeface="Times New Roman" panose="02020603050405020304" pitchFamily="18" charset="0"/>
              </a:rPr>
              <a:t>Embedded Systems Displays</a:t>
            </a:r>
          </a:p>
        </p:txBody>
      </p:sp>
      <p:sp>
        <p:nvSpPr>
          <p:cNvPr id="3" name="Content Placeholder 2"/>
          <p:cNvSpPr>
            <a:spLocks noGrp="1"/>
          </p:cNvSpPr>
          <p:nvPr>
            <p:ph idx="1"/>
          </p:nvPr>
        </p:nvSpPr>
        <p:spPr>
          <a:xfrm>
            <a:off x="457200" y="1036637"/>
            <a:ext cx="8534400" cy="5059363"/>
          </a:xfrm>
        </p:spPr>
        <p:txBody>
          <a:bodyPr>
            <a:normAutofit/>
          </a:bodyPr>
          <a:lstStyle/>
          <a:p>
            <a:pPr marL="0" indent="0">
              <a:buNone/>
            </a:pPr>
            <a:r>
              <a:rPr lang="en-US" sz="2400" b="1" dirty="0">
                <a:solidFill>
                  <a:srgbClr val="00FF00"/>
                </a:solidFill>
                <a:latin typeface="Times New Roman" panose="02020603050405020304" pitchFamily="18" charset="0"/>
                <a:cs typeface="Times New Roman" panose="02020603050405020304" pitchFamily="18" charset="0"/>
              </a:rPr>
              <a:t>seven segment display LED</a:t>
            </a:r>
          </a:p>
          <a:p>
            <a:pPr marL="0" indent="0">
              <a:buNone/>
            </a:pPr>
            <a:endParaRPr lang="en-US" sz="2400" b="1" dirty="0">
              <a:solidFill>
                <a:srgbClr val="00FF00"/>
              </a:solidFill>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3961124" y="2781374"/>
            <a:ext cx="0" cy="768639"/>
          </a:xfrm>
          <a:prstGeom prst="line">
            <a:avLst/>
          </a:prstGeom>
          <a:noFill/>
          <a:ln w="28575">
            <a:solidFill>
              <a:srgbClr val="00FF00"/>
            </a:solidFill>
          </a:ln>
        </p:spPr>
      </p:cxnSp>
      <p:sp>
        <p:nvSpPr>
          <p:cNvPr id="6" name="TextBox 5"/>
          <p:cNvSpPr txBox="1"/>
          <p:nvPr/>
        </p:nvSpPr>
        <p:spPr>
          <a:xfrm>
            <a:off x="3716404" y="2557489"/>
            <a:ext cx="537327" cy="276999"/>
          </a:xfrm>
          <a:prstGeom prst="rect">
            <a:avLst/>
          </a:prstGeom>
          <a:noFill/>
        </p:spPr>
        <p:txBody>
          <a:bodyPr wrap="none" rtlCol="0">
            <a:spAutoFit/>
          </a:bodyPr>
          <a:lstStyle>
            <a:defPPr>
              <a:defRPr lang="en-US"/>
            </a:defPPr>
            <a:lvl1pPr>
              <a:defRPr sz="1200" b="1">
                <a:solidFill>
                  <a:srgbClr val="00FF00"/>
                </a:solidFill>
                <a:latin typeface="Times New Roman" panose="02020603050405020304" pitchFamily="18" charset="0"/>
                <a:cs typeface="Times New Roman" panose="02020603050405020304" pitchFamily="18"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+15V</a:t>
            </a:r>
          </a:p>
        </p:txBody>
      </p:sp>
      <p:cxnSp>
        <p:nvCxnSpPr>
          <p:cNvPr id="7" name="Straight Connector 6"/>
          <p:cNvCxnSpPr/>
          <p:nvPr/>
        </p:nvCxnSpPr>
        <p:spPr>
          <a:xfrm>
            <a:off x="2519854" y="3400902"/>
            <a:ext cx="0" cy="768639"/>
          </a:xfrm>
          <a:prstGeom prst="line">
            <a:avLst/>
          </a:prstGeom>
          <a:noFill/>
          <a:ln w="28575">
            <a:solidFill>
              <a:srgbClr val="00FF00"/>
            </a:solidFill>
          </a:ln>
        </p:spPr>
      </p:cxnSp>
      <p:cxnSp>
        <p:nvCxnSpPr>
          <p:cNvPr id="8" name="Straight Connector 7"/>
          <p:cNvCxnSpPr/>
          <p:nvPr/>
        </p:nvCxnSpPr>
        <p:spPr>
          <a:xfrm>
            <a:off x="2506076" y="4165536"/>
            <a:ext cx="368402" cy="0"/>
          </a:xfrm>
          <a:prstGeom prst="line">
            <a:avLst/>
          </a:prstGeom>
          <a:noFill/>
          <a:ln w="19050" cap="flat" cmpd="sng" algn="ctr">
            <a:solidFill>
              <a:srgbClr val="00FF00"/>
            </a:solidFill>
            <a:prstDash val="solid"/>
          </a:ln>
          <a:effectLst/>
        </p:spPr>
      </p:cxnSp>
      <p:cxnSp>
        <p:nvCxnSpPr>
          <p:cNvPr id="9" name="Straight Connector 8"/>
          <p:cNvCxnSpPr/>
          <p:nvPr/>
        </p:nvCxnSpPr>
        <p:spPr>
          <a:xfrm>
            <a:off x="2530752" y="3992978"/>
            <a:ext cx="368402" cy="0"/>
          </a:xfrm>
          <a:prstGeom prst="line">
            <a:avLst/>
          </a:prstGeom>
          <a:noFill/>
          <a:ln w="19050" cap="flat" cmpd="sng" algn="ctr">
            <a:solidFill>
              <a:srgbClr val="00FF00"/>
            </a:solidFill>
            <a:prstDash val="solid"/>
          </a:ln>
          <a:effectLst/>
        </p:spPr>
      </p:cxnSp>
      <p:cxnSp>
        <p:nvCxnSpPr>
          <p:cNvPr id="10" name="Straight Connector 9"/>
          <p:cNvCxnSpPr/>
          <p:nvPr/>
        </p:nvCxnSpPr>
        <p:spPr>
          <a:xfrm>
            <a:off x="2542652" y="3784122"/>
            <a:ext cx="368402" cy="0"/>
          </a:xfrm>
          <a:prstGeom prst="line">
            <a:avLst/>
          </a:prstGeom>
          <a:noFill/>
          <a:ln w="19050" cap="flat" cmpd="sng" algn="ctr">
            <a:solidFill>
              <a:srgbClr val="00FF00"/>
            </a:solidFill>
            <a:prstDash val="solid"/>
          </a:ln>
          <a:effectLst/>
        </p:spPr>
      </p:cxnSp>
      <p:cxnSp>
        <p:nvCxnSpPr>
          <p:cNvPr id="11" name="Straight Connector 10"/>
          <p:cNvCxnSpPr/>
          <p:nvPr/>
        </p:nvCxnSpPr>
        <p:spPr>
          <a:xfrm>
            <a:off x="2519854" y="3612922"/>
            <a:ext cx="368402" cy="0"/>
          </a:xfrm>
          <a:prstGeom prst="line">
            <a:avLst/>
          </a:prstGeom>
          <a:noFill/>
          <a:ln w="19050" cap="flat" cmpd="sng" algn="ctr">
            <a:solidFill>
              <a:srgbClr val="00FF00"/>
            </a:solidFill>
            <a:prstDash val="solid"/>
          </a:ln>
          <a:effectLst/>
        </p:spPr>
      </p:cxnSp>
      <p:grpSp>
        <p:nvGrpSpPr>
          <p:cNvPr id="12" name="Group 11"/>
          <p:cNvGrpSpPr/>
          <p:nvPr/>
        </p:nvGrpSpPr>
        <p:grpSpPr>
          <a:xfrm>
            <a:off x="4412722" y="3195898"/>
            <a:ext cx="523473" cy="1596356"/>
            <a:chOff x="3661568" y="3821878"/>
            <a:chExt cx="523473" cy="1596356"/>
          </a:xfrm>
        </p:grpSpPr>
        <p:pic>
          <p:nvPicPr>
            <p:cNvPr id="13" name="Picture 12" descr="Image result for resistor symbo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1570" y="3821878"/>
              <a:ext cx="523471" cy="32097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Image result for resistor symbo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1570" y="4028599"/>
              <a:ext cx="523471" cy="32097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Image result for resistor symbo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1569" y="4238902"/>
              <a:ext cx="523471" cy="32097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Image result for resistor symbo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1569" y="4461361"/>
              <a:ext cx="523471" cy="32097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Image result for resistor symbo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1569" y="4668082"/>
              <a:ext cx="523471" cy="3209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Image result for resistor symbo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1568" y="4878385"/>
              <a:ext cx="523471" cy="3209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Image result for resistor symbo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1568" y="5097262"/>
              <a:ext cx="523471" cy="32097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Rectangle 19"/>
          <p:cNvSpPr/>
          <p:nvPr/>
        </p:nvSpPr>
        <p:spPr>
          <a:xfrm>
            <a:off x="4896710" y="2704059"/>
            <a:ext cx="838200" cy="228600"/>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21" name="Rectangle 20"/>
          <p:cNvSpPr/>
          <p:nvPr/>
        </p:nvSpPr>
        <p:spPr>
          <a:xfrm>
            <a:off x="4461681" y="2889469"/>
            <a:ext cx="781257" cy="249889"/>
          </a:xfrm>
          <a:prstGeom prst="rect">
            <a:avLst/>
          </a:prstGeom>
          <a:solidFill>
            <a:srgbClr val="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FF00"/>
                </a:solidFill>
                <a:effectLst/>
                <a:uLnTx/>
                <a:uFillTx/>
                <a:latin typeface="Arial"/>
                <a:ea typeface="+mn-ea"/>
                <a:cs typeface="Arial"/>
              </a:rPr>
              <a:t>8x220</a:t>
            </a:r>
            <a:r>
              <a:rPr kumimoji="0" lang="el-GR" sz="1000" b="1" i="0" u="none" strike="noStrike" kern="0" cap="none" spc="0" normalizeH="0" baseline="0" noProof="0" dirty="0">
                <a:ln>
                  <a:noFill/>
                </a:ln>
                <a:solidFill>
                  <a:srgbClr val="00FF00"/>
                </a:solidFill>
                <a:effectLst/>
                <a:uLnTx/>
                <a:uFillTx/>
                <a:latin typeface="Arial"/>
                <a:ea typeface="+mn-ea"/>
                <a:cs typeface="Arial"/>
              </a:rPr>
              <a:t>Ω</a:t>
            </a:r>
            <a:endParaRPr kumimoji="0" lang="en-US" sz="1000" b="1" i="0" u="none" strike="noStrike" kern="0" cap="none" spc="0" normalizeH="0" baseline="0" noProof="0" dirty="0">
              <a:ln>
                <a:noFill/>
              </a:ln>
              <a:solidFill>
                <a:srgbClr val="00FF00"/>
              </a:solidFill>
              <a:effectLst/>
              <a:uLnTx/>
              <a:uFillTx/>
              <a:latin typeface="Arial"/>
              <a:ea typeface="+mn-ea"/>
              <a:cs typeface="Arial"/>
            </a:endParaRPr>
          </a:p>
        </p:txBody>
      </p:sp>
      <p:sp>
        <p:nvSpPr>
          <p:cNvPr id="22" name="TextBox 21"/>
          <p:cNvSpPr txBox="1"/>
          <p:nvPr/>
        </p:nvSpPr>
        <p:spPr>
          <a:xfrm>
            <a:off x="5407777" y="2645097"/>
            <a:ext cx="1628972" cy="523220"/>
          </a:xfrm>
          <a:prstGeom prst="rect">
            <a:avLst/>
          </a:prstGeom>
          <a:noFill/>
        </p:spPr>
        <p:txBody>
          <a:bodyPr wrap="none" rtlCol="0">
            <a:spAutoFit/>
          </a:bodyPr>
          <a:lstStyle/>
          <a:p>
            <a:r>
              <a:rPr lang="en-US" sz="1400" b="1" dirty="0">
                <a:solidFill>
                  <a:srgbClr val="FFFF00"/>
                </a:solidFill>
                <a:latin typeface="Times New Roman" panose="02020603050405020304" pitchFamily="18" charset="0"/>
                <a:cs typeface="Times New Roman" panose="02020603050405020304" pitchFamily="18" charset="0"/>
              </a:rPr>
              <a:t>Common Cathode </a:t>
            </a:r>
          </a:p>
          <a:p>
            <a:pPr algn="ctr"/>
            <a:r>
              <a:rPr lang="en-US" sz="1400" b="1" dirty="0">
                <a:solidFill>
                  <a:srgbClr val="FFFF00"/>
                </a:solidFill>
                <a:latin typeface="Times New Roman" panose="02020603050405020304" pitchFamily="18" charset="0"/>
                <a:cs typeface="Times New Roman" panose="02020603050405020304" pitchFamily="18" charset="0"/>
              </a:rPr>
              <a:t>Display</a:t>
            </a:r>
          </a:p>
        </p:txBody>
      </p:sp>
      <p:cxnSp>
        <p:nvCxnSpPr>
          <p:cNvPr id="23" name="Straight Connector 22"/>
          <p:cNvCxnSpPr/>
          <p:nvPr/>
        </p:nvCxnSpPr>
        <p:spPr>
          <a:xfrm>
            <a:off x="4846862" y="3356384"/>
            <a:ext cx="368402" cy="0"/>
          </a:xfrm>
          <a:prstGeom prst="line">
            <a:avLst/>
          </a:prstGeom>
          <a:noFill/>
          <a:ln w="19050" cap="flat" cmpd="sng" algn="ctr">
            <a:solidFill>
              <a:srgbClr val="FFFFFF"/>
            </a:solidFill>
            <a:prstDash val="solid"/>
          </a:ln>
          <a:effectLst/>
        </p:spPr>
      </p:cxnSp>
      <p:cxnSp>
        <p:nvCxnSpPr>
          <p:cNvPr id="24" name="Straight Connector 23"/>
          <p:cNvCxnSpPr/>
          <p:nvPr/>
        </p:nvCxnSpPr>
        <p:spPr>
          <a:xfrm>
            <a:off x="4854634" y="3563105"/>
            <a:ext cx="368402" cy="0"/>
          </a:xfrm>
          <a:prstGeom prst="line">
            <a:avLst/>
          </a:prstGeom>
          <a:noFill/>
          <a:ln w="19050" cap="flat" cmpd="sng" algn="ctr">
            <a:solidFill>
              <a:srgbClr val="FFFFFF"/>
            </a:solidFill>
            <a:prstDash val="solid"/>
          </a:ln>
          <a:effectLst/>
        </p:spPr>
      </p:cxnSp>
      <p:cxnSp>
        <p:nvCxnSpPr>
          <p:cNvPr id="25" name="Straight Connector 24"/>
          <p:cNvCxnSpPr/>
          <p:nvPr/>
        </p:nvCxnSpPr>
        <p:spPr>
          <a:xfrm>
            <a:off x="4866764" y="3775698"/>
            <a:ext cx="368402" cy="0"/>
          </a:xfrm>
          <a:prstGeom prst="line">
            <a:avLst/>
          </a:prstGeom>
          <a:noFill/>
          <a:ln w="19050" cap="flat" cmpd="sng" algn="ctr">
            <a:solidFill>
              <a:srgbClr val="FFFFFF"/>
            </a:solidFill>
            <a:prstDash val="solid"/>
          </a:ln>
          <a:effectLst/>
        </p:spPr>
      </p:cxnSp>
      <p:cxnSp>
        <p:nvCxnSpPr>
          <p:cNvPr id="26" name="Straight Connector 25"/>
          <p:cNvCxnSpPr/>
          <p:nvPr/>
        </p:nvCxnSpPr>
        <p:spPr>
          <a:xfrm>
            <a:off x="4874536" y="3999229"/>
            <a:ext cx="368402" cy="0"/>
          </a:xfrm>
          <a:prstGeom prst="line">
            <a:avLst/>
          </a:prstGeom>
          <a:noFill/>
          <a:ln w="19050" cap="flat" cmpd="sng" algn="ctr">
            <a:solidFill>
              <a:srgbClr val="FFFFFF"/>
            </a:solidFill>
            <a:prstDash val="solid"/>
          </a:ln>
          <a:effectLst/>
        </p:spPr>
      </p:cxnSp>
      <p:cxnSp>
        <p:nvCxnSpPr>
          <p:cNvPr id="27" name="Straight Connector 26"/>
          <p:cNvCxnSpPr/>
          <p:nvPr/>
        </p:nvCxnSpPr>
        <p:spPr>
          <a:xfrm>
            <a:off x="4859923" y="4206170"/>
            <a:ext cx="368402" cy="0"/>
          </a:xfrm>
          <a:prstGeom prst="line">
            <a:avLst/>
          </a:prstGeom>
          <a:noFill/>
          <a:ln w="19050" cap="flat" cmpd="sng" algn="ctr">
            <a:solidFill>
              <a:srgbClr val="FFFFFF"/>
            </a:solidFill>
            <a:prstDash val="solid"/>
          </a:ln>
          <a:effectLst/>
        </p:spPr>
      </p:cxnSp>
      <p:cxnSp>
        <p:nvCxnSpPr>
          <p:cNvPr id="28" name="Straight Connector 27"/>
          <p:cNvCxnSpPr/>
          <p:nvPr/>
        </p:nvCxnSpPr>
        <p:spPr>
          <a:xfrm>
            <a:off x="4867695" y="4416253"/>
            <a:ext cx="368402" cy="0"/>
          </a:xfrm>
          <a:prstGeom prst="line">
            <a:avLst/>
          </a:prstGeom>
          <a:noFill/>
          <a:ln w="19050" cap="flat" cmpd="sng" algn="ctr">
            <a:solidFill>
              <a:srgbClr val="FFFFFF"/>
            </a:solidFill>
            <a:prstDash val="solid"/>
          </a:ln>
          <a:effectLst/>
        </p:spPr>
      </p:cxnSp>
      <p:cxnSp>
        <p:nvCxnSpPr>
          <p:cNvPr id="29" name="Straight Connector 28"/>
          <p:cNvCxnSpPr/>
          <p:nvPr/>
        </p:nvCxnSpPr>
        <p:spPr>
          <a:xfrm>
            <a:off x="4854634" y="4635130"/>
            <a:ext cx="368402" cy="0"/>
          </a:xfrm>
          <a:prstGeom prst="line">
            <a:avLst/>
          </a:prstGeom>
          <a:noFill/>
          <a:ln w="19050" cap="flat" cmpd="sng" algn="ctr">
            <a:solidFill>
              <a:srgbClr val="FFFFFF"/>
            </a:solidFill>
            <a:prstDash val="solid"/>
          </a:ln>
          <a:effectLst/>
        </p:spPr>
      </p:cxnSp>
      <p:cxnSp>
        <p:nvCxnSpPr>
          <p:cNvPr id="30" name="Straight Connector 29"/>
          <p:cNvCxnSpPr/>
          <p:nvPr/>
        </p:nvCxnSpPr>
        <p:spPr>
          <a:xfrm>
            <a:off x="4134710" y="3356384"/>
            <a:ext cx="368402" cy="0"/>
          </a:xfrm>
          <a:prstGeom prst="line">
            <a:avLst/>
          </a:prstGeom>
          <a:noFill/>
          <a:ln w="19050" cap="flat" cmpd="sng" algn="ctr">
            <a:solidFill>
              <a:srgbClr val="FFFFFF"/>
            </a:solidFill>
            <a:prstDash val="solid"/>
          </a:ln>
          <a:effectLst/>
        </p:spPr>
      </p:cxnSp>
      <p:cxnSp>
        <p:nvCxnSpPr>
          <p:cNvPr id="31" name="Straight Connector 30"/>
          <p:cNvCxnSpPr/>
          <p:nvPr/>
        </p:nvCxnSpPr>
        <p:spPr>
          <a:xfrm>
            <a:off x="4142482" y="3563105"/>
            <a:ext cx="368402" cy="0"/>
          </a:xfrm>
          <a:prstGeom prst="line">
            <a:avLst/>
          </a:prstGeom>
          <a:noFill/>
          <a:ln w="19050" cap="flat" cmpd="sng" algn="ctr">
            <a:solidFill>
              <a:srgbClr val="FFFFFF"/>
            </a:solidFill>
            <a:prstDash val="solid"/>
          </a:ln>
          <a:effectLst/>
        </p:spPr>
      </p:cxnSp>
      <p:cxnSp>
        <p:nvCxnSpPr>
          <p:cNvPr id="32" name="Straight Connector 31"/>
          <p:cNvCxnSpPr/>
          <p:nvPr/>
        </p:nvCxnSpPr>
        <p:spPr>
          <a:xfrm>
            <a:off x="4154612" y="3775698"/>
            <a:ext cx="368402" cy="0"/>
          </a:xfrm>
          <a:prstGeom prst="line">
            <a:avLst/>
          </a:prstGeom>
          <a:noFill/>
          <a:ln w="19050" cap="flat" cmpd="sng" algn="ctr">
            <a:solidFill>
              <a:srgbClr val="FFFFFF"/>
            </a:solidFill>
            <a:prstDash val="solid"/>
          </a:ln>
          <a:effectLst/>
        </p:spPr>
      </p:cxnSp>
      <p:cxnSp>
        <p:nvCxnSpPr>
          <p:cNvPr id="33" name="Straight Connector 32"/>
          <p:cNvCxnSpPr/>
          <p:nvPr/>
        </p:nvCxnSpPr>
        <p:spPr>
          <a:xfrm>
            <a:off x="4162384" y="3999229"/>
            <a:ext cx="368402" cy="0"/>
          </a:xfrm>
          <a:prstGeom prst="line">
            <a:avLst/>
          </a:prstGeom>
          <a:noFill/>
          <a:ln w="19050" cap="flat" cmpd="sng" algn="ctr">
            <a:solidFill>
              <a:srgbClr val="FFFFFF"/>
            </a:solidFill>
            <a:prstDash val="solid"/>
          </a:ln>
          <a:effectLst/>
        </p:spPr>
      </p:cxnSp>
      <p:cxnSp>
        <p:nvCxnSpPr>
          <p:cNvPr id="34" name="Straight Connector 33"/>
          <p:cNvCxnSpPr/>
          <p:nvPr/>
        </p:nvCxnSpPr>
        <p:spPr>
          <a:xfrm>
            <a:off x="4147771" y="4206170"/>
            <a:ext cx="368402" cy="0"/>
          </a:xfrm>
          <a:prstGeom prst="line">
            <a:avLst/>
          </a:prstGeom>
          <a:noFill/>
          <a:ln w="19050" cap="flat" cmpd="sng" algn="ctr">
            <a:solidFill>
              <a:srgbClr val="FFFFFF"/>
            </a:solidFill>
            <a:prstDash val="solid"/>
          </a:ln>
          <a:effectLst/>
        </p:spPr>
      </p:cxnSp>
      <p:cxnSp>
        <p:nvCxnSpPr>
          <p:cNvPr id="35" name="Straight Connector 34"/>
          <p:cNvCxnSpPr/>
          <p:nvPr/>
        </p:nvCxnSpPr>
        <p:spPr>
          <a:xfrm>
            <a:off x="4155543" y="4416253"/>
            <a:ext cx="368402" cy="0"/>
          </a:xfrm>
          <a:prstGeom prst="line">
            <a:avLst/>
          </a:prstGeom>
          <a:noFill/>
          <a:ln w="19050" cap="flat" cmpd="sng" algn="ctr">
            <a:solidFill>
              <a:srgbClr val="FFFFFF"/>
            </a:solidFill>
            <a:prstDash val="solid"/>
          </a:ln>
          <a:effectLst/>
        </p:spPr>
      </p:cxnSp>
      <p:cxnSp>
        <p:nvCxnSpPr>
          <p:cNvPr id="36" name="Straight Connector 35"/>
          <p:cNvCxnSpPr/>
          <p:nvPr/>
        </p:nvCxnSpPr>
        <p:spPr>
          <a:xfrm>
            <a:off x="4142482" y="4635130"/>
            <a:ext cx="368402" cy="0"/>
          </a:xfrm>
          <a:prstGeom prst="line">
            <a:avLst/>
          </a:prstGeom>
          <a:noFill/>
          <a:ln w="19050" cap="flat" cmpd="sng" algn="ctr">
            <a:solidFill>
              <a:srgbClr val="FFFFFF"/>
            </a:solidFill>
            <a:prstDash val="solid"/>
          </a:ln>
          <a:effectLst/>
        </p:spPr>
      </p:cxnSp>
      <p:sp>
        <p:nvSpPr>
          <p:cNvPr id="37" name="Rectangle 36"/>
          <p:cNvSpPr/>
          <p:nvPr/>
        </p:nvSpPr>
        <p:spPr>
          <a:xfrm>
            <a:off x="3566627" y="3091158"/>
            <a:ext cx="852973" cy="1757672"/>
          </a:xfrm>
          <a:prstGeom prst="rect">
            <a:avLst/>
          </a:prstGeom>
          <a:solidFill>
            <a:srgbClr val="FFFF00"/>
          </a:solidFill>
          <a:ln w="25400" cap="flat" cmpd="sng" algn="ctr">
            <a:noFill/>
            <a:prstDash val="solid"/>
          </a:ln>
          <a:effectLst>
            <a:innerShdw blurRad="63500" dist="50800" dir="13500000">
              <a:prstClr val="black">
                <a:alpha val="50000"/>
              </a:prstClr>
            </a:innerShdw>
            <a:reflection blurRad="6350" stA="50000" endA="300" endPos="55500" dist="101600" dir="5400000" sy="-100000" algn="bl" rotWithShape="0"/>
            <a:softEdge rad="63500"/>
          </a:effectLst>
          <a:scene3d>
            <a:camera prst="orthographicFront"/>
            <a:lightRig rig="threePt" dir="t"/>
          </a:scene3d>
          <a:sp3d>
            <a:bevelT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4511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BCD to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7-Segment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Decoder</a:t>
            </a:r>
          </a:p>
        </p:txBody>
      </p:sp>
      <p:cxnSp>
        <p:nvCxnSpPr>
          <p:cNvPr id="38" name="Straight Connector 37"/>
          <p:cNvCxnSpPr/>
          <p:nvPr/>
        </p:nvCxnSpPr>
        <p:spPr>
          <a:xfrm>
            <a:off x="3198225" y="3612922"/>
            <a:ext cx="368402" cy="0"/>
          </a:xfrm>
          <a:prstGeom prst="line">
            <a:avLst/>
          </a:prstGeom>
          <a:noFill/>
          <a:ln w="19050" cap="flat" cmpd="sng" algn="ctr">
            <a:solidFill>
              <a:srgbClr val="00FFFF"/>
            </a:solidFill>
            <a:prstDash val="solid"/>
          </a:ln>
          <a:effectLst/>
        </p:spPr>
      </p:cxnSp>
      <p:cxnSp>
        <p:nvCxnSpPr>
          <p:cNvPr id="39" name="Straight Connector 38"/>
          <p:cNvCxnSpPr/>
          <p:nvPr/>
        </p:nvCxnSpPr>
        <p:spPr>
          <a:xfrm>
            <a:off x="3198225" y="3962400"/>
            <a:ext cx="368402" cy="0"/>
          </a:xfrm>
          <a:prstGeom prst="line">
            <a:avLst/>
          </a:prstGeom>
          <a:noFill/>
          <a:ln w="19050" cap="flat" cmpd="sng" algn="ctr">
            <a:solidFill>
              <a:srgbClr val="00FFFF"/>
            </a:solidFill>
            <a:prstDash val="solid"/>
          </a:ln>
          <a:effectLst/>
        </p:spPr>
      </p:cxnSp>
      <p:cxnSp>
        <p:nvCxnSpPr>
          <p:cNvPr id="40" name="Straight Connector 39"/>
          <p:cNvCxnSpPr/>
          <p:nvPr/>
        </p:nvCxnSpPr>
        <p:spPr>
          <a:xfrm>
            <a:off x="3198225" y="3810000"/>
            <a:ext cx="368402" cy="0"/>
          </a:xfrm>
          <a:prstGeom prst="line">
            <a:avLst/>
          </a:prstGeom>
          <a:noFill/>
          <a:ln w="19050" cap="flat" cmpd="sng" algn="ctr">
            <a:solidFill>
              <a:srgbClr val="00FFFF"/>
            </a:solidFill>
            <a:prstDash val="solid"/>
          </a:ln>
          <a:effectLst/>
        </p:spPr>
      </p:cxnSp>
      <p:cxnSp>
        <p:nvCxnSpPr>
          <p:cNvPr id="41" name="Straight Connector 40"/>
          <p:cNvCxnSpPr/>
          <p:nvPr/>
        </p:nvCxnSpPr>
        <p:spPr>
          <a:xfrm>
            <a:off x="3198225" y="4156353"/>
            <a:ext cx="368402" cy="0"/>
          </a:xfrm>
          <a:prstGeom prst="line">
            <a:avLst/>
          </a:prstGeom>
          <a:noFill/>
          <a:ln w="19050" cap="flat" cmpd="sng" algn="ctr">
            <a:solidFill>
              <a:srgbClr val="00FFFF"/>
            </a:solidFill>
            <a:prstDash val="solid"/>
          </a:ln>
          <a:effectLst/>
        </p:spPr>
      </p:cxnSp>
      <p:sp>
        <p:nvSpPr>
          <p:cNvPr id="42" name="TextBox 41"/>
          <p:cNvSpPr txBox="1"/>
          <p:nvPr/>
        </p:nvSpPr>
        <p:spPr>
          <a:xfrm>
            <a:off x="3157390" y="3371462"/>
            <a:ext cx="295274" cy="830997"/>
          </a:xfrm>
          <a:prstGeom prst="rect">
            <a:avLst/>
          </a:prstGeom>
          <a:noFill/>
        </p:spPr>
        <p:txBody>
          <a:bodyPr wrap="none" rtlCol="0">
            <a:spAutoFit/>
          </a:bodyPr>
          <a:lstStyle/>
          <a:p>
            <a:r>
              <a:rPr lang="en-US" sz="1200" b="1" dirty="0">
                <a:solidFill>
                  <a:srgbClr val="00FF00"/>
                </a:solidFill>
                <a:latin typeface="Times New Roman" panose="02020603050405020304" pitchFamily="18" charset="0"/>
                <a:cs typeface="Times New Roman" panose="02020603050405020304" pitchFamily="18" charset="0"/>
              </a:rPr>
              <a:t>A</a:t>
            </a:r>
          </a:p>
          <a:p>
            <a:r>
              <a:rPr lang="en-US" sz="1200" b="1" dirty="0">
                <a:solidFill>
                  <a:srgbClr val="00FF00"/>
                </a:solidFill>
                <a:latin typeface="Times New Roman" panose="02020603050405020304" pitchFamily="18" charset="0"/>
                <a:cs typeface="Times New Roman" panose="02020603050405020304" pitchFamily="18" charset="0"/>
              </a:rPr>
              <a:t>B</a:t>
            </a:r>
          </a:p>
          <a:p>
            <a:r>
              <a:rPr lang="en-US" sz="1200" b="1" dirty="0">
                <a:solidFill>
                  <a:srgbClr val="00FF00"/>
                </a:solidFill>
                <a:latin typeface="Times New Roman" panose="02020603050405020304" pitchFamily="18" charset="0"/>
                <a:cs typeface="Times New Roman" panose="02020603050405020304" pitchFamily="18" charset="0"/>
              </a:rPr>
              <a:t>C</a:t>
            </a:r>
          </a:p>
          <a:p>
            <a:r>
              <a:rPr lang="en-US" sz="1200" b="1" dirty="0">
                <a:solidFill>
                  <a:srgbClr val="00FF00"/>
                </a:solidFill>
                <a:latin typeface="Times New Roman" panose="02020603050405020304" pitchFamily="18" charset="0"/>
                <a:cs typeface="Times New Roman" panose="02020603050405020304" pitchFamily="18" charset="0"/>
              </a:rPr>
              <a:t>D</a:t>
            </a:r>
          </a:p>
        </p:txBody>
      </p:sp>
      <p:sp>
        <p:nvSpPr>
          <p:cNvPr id="43" name="Oval 42"/>
          <p:cNvSpPr/>
          <p:nvPr/>
        </p:nvSpPr>
        <p:spPr>
          <a:xfrm>
            <a:off x="2501566" y="3585138"/>
            <a:ext cx="36576" cy="36576"/>
          </a:xfrm>
          <a:prstGeom prst="ellipse">
            <a:avLst/>
          </a:prstGeom>
          <a:solidFill>
            <a:srgbClr val="FF33CC"/>
          </a:solidFill>
          <a:ln w="25400" cap="flat" cmpd="sng" algn="ctr">
            <a:solidFill>
              <a:srgbClr val="FF33C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44" name="Oval 43"/>
          <p:cNvSpPr/>
          <p:nvPr/>
        </p:nvSpPr>
        <p:spPr>
          <a:xfrm>
            <a:off x="2504497" y="3762142"/>
            <a:ext cx="36576" cy="36576"/>
          </a:xfrm>
          <a:prstGeom prst="ellipse">
            <a:avLst/>
          </a:prstGeom>
          <a:solidFill>
            <a:srgbClr val="FF33CC"/>
          </a:solidFill>
          <a:ln w="25400" cap="flat" cmpd="sng" algn="ctr">
            <a:solidFill>
              <a:srgbClr val="FF33C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45" name="Oval 44"/>
          <p:cNvSpPr/>
          <p:nvPr/>
        </p:nvSpPr>
        <p:spPr>
          <a:xfrm>
            <a:off x="2503558" y="3982536"/>
            <a:ext cx="36576" cy="36576"/>
          </a:xfrm>
          <a:prstGeom prst="ellipse">
            <a:avLst/>
          </a:prstGeom>
          <a:solidFill>
            <a:srgbClr val="FF33CC"/>
          </a:solidFill>
          <a:ln w="25400" cap="flat" cmpd="sng" algn="ctr">
            <a:solidFill>
              <a:srgbClr val="FF33C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46" name="TextBox 45"/>
          <p:cNvSpPr txBox="1"/>
          <p:nvPr/>
        </p:nvSpPr>
        <p:spPr>
          <a:xfrm>
            <a:off x="2275134" y="3177017"/>
            <a:ext cx="460382" cy="276999"/>
          </a:xfrm>
          <a:prstGeom prst="rect">
            <a:avLst/>
          </a:prstGeom>
          <a:noFill/>
        </p:spPr>
        <p:txBody>
          <a:bodyPr wrap="none" rtlCol="0">
            <a:spAutoFit/>
          </a:bodyPr>
          <a:lstStyle>
            <a:defPPr>
              <a:defRPr lang="en-US"/>
            </a:defPPr>
            <a:lvl1pPr>
              <a:defRPr sz="1200" b="1">
                <a:solidFill>
                  <a:srgbClr val="00FF00"/>
                </a:solidFill>
                <a:latin typeface="Times New Roman" panose="02020603050405020304" pitchFamily="18" charset="0"/>
                <a:cs typeface="Times New Roman" panose="02020603050405020304" pitchFamily="18"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+5V</a:t>
            </a:r>
          </a:p>
        </p:txBody>
      </p:sp>
      <p:cxnSp>
        <p:nvCxnSpPr>
          <p:cNvPr id="47" name="Straight Connector 46"/>
          <p:cNvCxnSpPr/>
          <p:nvPr/>
        </p:nvCxnSpPr>
        <p:spPr>
          <a:xfrm flipV="1">
            <a:off x="2880866" y="3516870"/>
            <a:ext cx="276524" cy="84709"/>
          </a:xfrm>
          <a:prstGeom prst="line">
            <a:avLst/>
          </a:prstGeom>
          <a:noFill/>
          <a:ln w="19050" cap="flat" cmpd="sng" algn="ctr">
            <a:solidFill>
              <a:srgbClr val="00FFFF"/>
            </a:solidFill>
            <a:prstDash val="solid"/>
          </a:ln>
          <a:effectLst/>
        </p:spPr>
      </p:cxnSp>
      <p:sp>
        <p:nvSpPr>
          <p:cNvPr id="48" name="Oval 47"/>
          <p:cNvSpPr/>
          <p:nvPr/>
        </p:nvSpPr>
        <p:spPr>
          <a:xfrm>
            <a:off x="3158294" y="3587465"/>
            <a:ext cx="36576" cy="36576"/>
          </a:xfrm>
          <a:prstGeom prst="ellipse">
            <a:avLst/>
          </a:prstGeom>
          <a:solidFill>
            <a:srgbClr val="FF33CC"/>
          </a:solidFill>
          <a:ln w="25400" cap="flat" cmpd="sng" algn="ctr">
            <a:solidFill>
              <a:srgbClr val="FF33C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49" name="Oval 48"/>
          <p:cNvSpPr/>
          <p:nvPr/>
        </p:nvSpPr>
        <p:spPr>
          <a:xfrm>
            <a:off x="3170017" y="3773261"/>
            <a:ext cx="36576" cy="36576"/>
          </a:xfrm>
          <a:prstGeom prst="ellipse">
            <a:avLst/>
          </a:prstGeom>
          <a:solidFill>
            <a:srgbClr val="FF33CC"/>
          </a:solidFill>
          <a:ln w="25400" cap="flat" cmpd="sng" algn="ctr">
            <a:solidFill>
              <a:srgbClr val="FF33C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0" name="Oval 49"/>
          <p:cNvSpPr/>
          <p:nvPr/>
        </p:nvSpPr>
        <p:spPr>
          <a:xfrm>
            <a:off x="3173474" y="3967279"/>
            <a:ext cx="36576" cy="36576"/>
          </a:xfrm>
          <a:prstGeom prst="ellipse">
            <a:avLst/>
          </a:prstGeom>
          <a:solidFill>
            <a:srgbClr val="FF33CC"/>
          </a:solidFill>
          <a:ln w="25400" cap="flat" cmpd="sng" algn="ctr">
            <a:solidFill>
              <a:srgbClr val="FF33C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1" name="Oval 50"/>
          <p:cNvSpPr/>
          <p:nvPr/>
        </p:nvSpPr>
        <p:spPr>
          <a:xfrm>
            <a:off x="3174882" y="4134275"/>
            <a:ext cx="36576" cy="36576"/>
          </a:xfrm>
          <a:prstGeom prst="ellipse">
            <a:avLst/>
          </a:prstGeom>
          <a:solidFill>
            <a:srgbClr val="FF33CC"/>
          </a:solidFill>
          <a:ln w="25400" cap="flat" cmpd="sng" algn="ctr">
            <a:solidFill>
              <a:srgbClr val="FF33C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cxnSp>
        <p:nvCxnSpPr>
          <p:cNvPr id="52" name="Straight Connector 51"/>
          <p:cNvCxnSpPr/>
          <p:nvPr/>
        </p:nvCxnSpPr>
        <p:spPr>
          <a:xfrm flipV="1">
            <a:off x="2897414" y="3704547"/>
            <a:ext cx="276524" cy="84709"/>
          </a:xfrm>
          <a:prstGeom prst="line">
            <a:avLst/>
          </a:prstGeom>
          <a:noFill/>
          <a:ln w="19050" cap="flat" cmpd="sng" algn="ctr">
            <a:solidFill>
              <a:srgbClr val="00FFFF"/>
            </a:solidFill>
            <a:prstDash val="solid"/>
          </a:ln>
          <a:effectLst/>
        </p:spPr>
      </p:cxnSp>
      <p:cxnSp>
        <p:nvCxnSpPr>
          <p:cNvPr id="53" name="Straight Connector 52"/>
          <p:cNvCxnSpPr/>
          <p:nvPr/>
        </p:nvCxnSpPr>
        <p:spPr>
          <a:xfrm flipV="1">
            <a:off x="2901610" y="3908269"/>
            <a:ext cx="276524" cy="84709"/>
          </a:xfrm>
          <a:prstGeom prst="line">
            <a:avLst/>
          </a:prstGeom>
          <a:noFill/>
          <a:ln w="19050" cap="flat" cmpd="sng" algn="ctr">
            <a:solidFill>
              <a:srgbClr val="00FFFF"/>
            </a:solidFill>
            <a:prstDash val="solid"/>
          </a:ln>
          <a:effectLst/>
        </p:spPr>
      </p:cxnSp>
      <p:cxnSp>
        <p:nvCxnSpPr>
          <p:cNvPr id="54" name="Straight Connector 53"/>
          <p:cNvCxnSpPr/>
          <p:nvPr/>
        </p:nvCxnSpPr>
        <p:spPr>
          <a:xfrm flipV="1">
            <a:off x="2891722" y="4063680"/>
            <a:ext cx="276524" cy="84709"/>
          </a:xfrm>
          <a:prstGeom prst="line">
            <a:avLst/>
          </a:prstGeom>
          <a:noFill/>
          <a:ln w="19050" cap="flat" cmpd="sng" algn="ctr">
            <a:solidFill>
              <a:srgbClr val="00FFFF"/>
            </a:solidFill>
            <a:prstDash val="solid"/>
          </a:ln>
          <a:effectLst/>
        </p:spPr>
      </p:cxnSp>
      <p:sp>
        <p:nvSpPr>
          <p:cNvPr id="55" name="Oval 54"/>
          <p:cNvSpPr/>
          <p:nvPr/>
        </p:nvSpPr>
        <p:spPr>
          <a:xfrm>
            <a:off x="2874478" y="3583291"/>
            <a:ext cx="36576" cy="36576"/>
          </a:xfrm>
          <a:prstGeom prst="ellipse">
            <a:avLst/>
          </a:prstGeom>
          <a:solidFill>
            <a:srgbClr val="FF33CC"/>
          </a:solidFill>
          <a:ln w="25400" cap="flat" cmpd="sng" algn="ctr">
            <a:solidFill>
              <a:srgbClr val="FF33C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6" name="Oval 55"/>
          <p:cNvSpPr/>
          <p:nvPr/>
        </p:nvSpPr>
        <p:spPr>
          <a:xfrm>
            <a:off x="2877409" y="3769087"/>
            <a:ext cx="36576" cy="36576"/>
          </a:xfrm>
          <a:prstGeom prst="ellipse">
            <a:avLst/>
          </a:prstGeom>
          <a:solidFill>
            <a:srgbClr val="FF33CC"/>
          </a:solidFill>
          <a:ln w="25400" cap="flat" cmpd="sng" algn="ctr">
            <a:solidFill>
              <a:srgbClr val="FF33C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7" name="Oval 56"/>
          <p:cNvSpPr/>
          <p:nvPr/>
        </p:nvSpPr>
        <p:spPr>
          <a:xfrm>
            <a:off x="2880866" y="3963105"/>
            <a:ext cx="36576" cy="36576"/>
          </a:xfrm>
          <a:prstGeom prst="ellipse">
            <a:avLst/>
          </a:prstGeom>
          <a:solidFill>
            <a:srgbClr val="FF33CC"/>
          </a:solidFill>
          <a:ln w="25400" cap="flat" cmpd="sng" algn="ctr">
            <a:solidFill>
              <a:srgbClr val="FF33C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8" name="Oval 57"/>
          <p:cNvSpPr/>
          <p:nvPr/>
        </p:nvSpPr>
        <p:spPr>
          <a:xfrm>
            <a:off x="2882274" y="4130101"/>
            <a:ext cx="36576" cy="36576"/>
          </a:xfrm>
          <a:prstGeom prst="ellipse">
            <a:avLst/>
          </a:prstGeom>
          <a:solidFill>
            <a:srgbClr val="FF33CC"/>
          </a:solidFill>
          <a:ln w="25400" cap="flat" cmpd="sng" algn="ctr">
            <a:solidFill>
              <a:srgbClr val="FF33C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9" name="TextBox 58"/>
          <p:cNvSpPr txBox="1"/>
          <p:nvPr/>
        </p:nvSpPr>
        <p:spPr>
          <a:xfrm>
            <a:off x="2124337" y="4384236"/>
            <a:ext cx="1228221" cy="646331"/>
          </a:xfrm>
          <a:prstGeom prst="rect">
            <a:avLst/>
          </a:prstGeom>
          <a:noFill/>
        </p:spPr>
        <p:txBody>
          <a:bodyPr wrap="none" rtlCol="0">
            <a:spAutoFit/>
          </a:bodyPr>
          <a:lstStyle/>
          <a:p>
            <a:pPr algn="ctr"/>
            <a:r>
              <a:rPr lang="en-US" sz="1200" b="1" dirty="0">
                <a:solidFill>
                  <a:srgbClr val="00FF00"/>
                </a:solidFill>
                <a:latin typeface="Times New Roman" panose="02020603050405020304" pitchFamily="18" charset="0"/>
                <a:cs typeface="Times New Roman" panose="02020603050405020304" pitchFamily="18" charset="0"/>
              </a:rPr>
              <a:t>4 bit Binary </a:t>
            </a:r>
          </a:p>
          <a:p>
            <a:pPr algn="ctr"/>
            <a:r>
              <a:rPr lang="en-US" sz="1200" b="1" dirty="0">
                <a:solidFill>
                  <a:srgbClr val="00FF00"/>
                </a:solidFill>
                <a:latin typeface="Times New Roman" panose="02020603050405020304" pitchFamily="18" charset="0"/>
                <a:cs typeface="Times New Roman" panose="02020603050405020304" pitchFamily="18" charset="0"/>
              </a:rPr>
              <a:t>Coded Decimal </a:t>
            </a:r>
          </a:p>
          <a:p>
            <a:pPr algn="ctr"/>
            <a:r>
              <a:rPr lang="en-US" sz="1200" b="1" dirty="0">
                <a:solidFill>
                  <a:srgbClr val="00FF00"/>
                </a:solidFill>
                <a:latin typeface="Times New Roman" panose="02020603050405020304" pitchFamily="18" charset="0"/>
                <a:cs typeface="Times New Roman" panose="02020603050405020304" pitchFamily="18" charset="0"/>
              </a:rPr>
              <a:t>Input</a:t>
            </a:r>
          </a:p>
        </p:txBody>
      </p:sp>
      <p:grpSp>
        <p:nvGrpSpPr>
          <p:cNvPr id="60" name="Group 59"/>
          <p:cNvGrpSpPr/>
          <p:nvPr/>
        </p:nvGrpSpPr>
        <p:grpSpPr>
          <a:xfrm>
            <a:off x="3807901" y="4842208"/>
            <a:ext cx="321205" cy="187872"/>
            <a:chOff x="6210300" y="2240486"/>
            <a:chExt cx="430633" cy="435348"/>
          </a:xfrm>
        </p:grpSpPr>
        <p:cxnSp>
          <p:nvCxnSpPr>
            <p:cNvPr id="61" name="Straight Connector 60"/>
            <p:cNvCxnSpPr/>
            <p:nvPr/>
          </p:nvCxnSpPr>
          <p:spPr>
            <a:xfrm>
              <a:off x="6210300" y="2514600"/>
              <a:ext cx="430633" cy="0"/>
            </a:xfrm>
            <a:prstGeom prst="line">
              <a:avLst/>
            </a:prstGeom>
            <a:noFill/>
            <a:ln w="19050" cap="flat" cmpd="sng" algn="ctr">
              <a:solidFill>
                <a:srgbClr val="00FF00"/>
              </a:solidFill>
              <a:prstDash val="solid"/>
            </a:ln>
            <a:effectLst/>
          </p:spPr>
        </p:cxnSp>
        <p:cxnSp>
          <p:nvCxnSpPr>
            <p:cNvPr id="62" name="Straight Connector 61"/>
            <p:cNvCxnSpPr/>
            <p:nvPr/>
          </p:nvCxnSpPr>
          <p:spPr>
            <a:xfrm>
              <a:off x="6299945" y="2590800"/>
              <a:ext cx="274320" cy="0"/>
            </a:xfrm>
            <a:prstGeom prst="line">
              <a:avLst/>
            </a:prstGeom>
            <a:noFill/>
            <a:ln w="19050" cap="flat" cmpd="sng" algn="ctr">
              <a:solidFill>
                <a:srgbClr val="00FF00"/>
              </a:solidFill>
              <a:prstDash val="solid"/>
            </a:ln>
            <a:effectLst/>
          </p:spPr>
        </p:cxnSp>
        <p:cxnSp>
          <p:nvCxnSpPr>
            <p:cNvPr id="63" name="Straight Connector 62"/>
            <p:cNvCxnSpPr/>
            <p:nvPr/>
          </p:nvCxnSpPr>
          <p:spPr>
            <a:xfrm>
              <a:off x="6347439" y="2675834"/>
              <a:ext cx="182879" cy="0"/>
            </a:xfrm>
            <a:prstGeom prst="line">
              <a:avLst/>
            </a:prstGeom>
            <a:noFill/>
            <a:ln w="19050" cap="flat" cmpd="sng" algn="ctr">
              <a:solidFill>
                <a:srgbClr val="00FF00"/>
              </a:solidFill>
              <a:prstDash val="solid"/>
            </a:ln>
            <a:effectLst/>
          </p:spPr>
        </p:cxnSp>
        <p:cxnSp>
          <p:nvCxnSpPr>
            <p:cNvPr id="64" name="Straight Connector 63"/>
            <p:cNvCxnSpPr/>
            <p:nvPr/>
          </p:nvCxnSpPr>
          <p:spPr>
            <a:xfrm flipH="1" flipV="1">
              <a:off x="6429563" y="2240486"/>
              <a:ext cx="0" cy="274320"/>
            </a:xfrm>
            <a:prstGeom prst="line">
              <a:avLst/>
            </a:prstGeom>
            <a:noFill/>
            <a:ln w="19050" cap="flat" cmpd="sng" algn="ctr">
              <a:solidFill>
                <a:srgbClr val="00FF00"/>
              </a:solidFill>
              <a:prstDash val="solid"/>
            </a:ln>
            <a:effectLst/>
          </p:spPr>
        </p:cxnSp>
      </p:grpSp>
      <p:pic>
        <p:nvPicPr>
          <p:cNvPr id="65" name="Picture 6" descr="Related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241001" y="3109949"/>
            <a:ext cx="1319250" cy="1783987"/>
          </a:xfrm>
          <a:prstGeom prst="rect">
            <a:avLst/>
          </a:prstGeom>
          <a:noFill/>
          <a:effectLst>
            <a:glow rad="228600">
              <a:srgbClr val="BBE0E3">
                <a:satMod val="175000"/>
                <a:alpha val="40000"/>
              </a:srgbClr>
            </a:glow>
            <a:reflection blurRad="6350" stA="50000" endA="300" endPos="90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66" name="TextBox 65"/>
          <p:cNvSpPr txBox="1"/>
          <p:nvPr/>
        </p:nvSpPr>
        <p:spPr>
          <a:xfrm>
            <a:off x="5803321" y="3318465"/>
            <a:ext cx="228775" cy="307777"/>
          </a:xfrm>
          <a:prstGeom prst="rect">
            <a:avLst/>
          </a:prstGeom>
          <a:noFill/>
          <a:ln>
            <a:noFill/>
          </a:ln>
        </p:spPr>
        <p:txBody>
          <a:bodyPr wrap="square" rtlCol="0">
            <a:spAutoFit/>
          </a:bodyPr>
          <a:lstStyle/>
          <a:p>
            <a:r>
              <a:rPr lang="en-US" sz="1400" b="1" i="1" dirty="0">
                <a:solidFill>
                  <a:srgbClr val="FFFF00"/>
                </a:solidFill>
                <a:latin typeface="Times New Roman" panose="02020603050405020304" pitchFamily="18" charset="0"/>
                <a:cs typeface="Times New Roman" panose="02020603050405020304" pitchFamily="18" charset="0"/>
              </a:rPr>
              <a:t>a</a:t>
            </a:r>
          </a:p>
        </p:txBody>
      </p:sp>
      <p:sp>
        <p:nvSpPr>
          <p:cNvPr id="67" name="TextBox 66"/>
          <p:cNvSpPr txBox="1"/>
          <p:nvPr/>
        </p:nvSpPr>
        <p:spPr>
          <a:xfrm>
            <a:off x="6331636" y="3587964"/>
            <a:ext cx="236793" cy="307777"/>
          </a:xfrm>
          <a:prstGeom prst="rect">
            <a:avLst/>
          </a:prstGeom>
          <a:noFill/>
          <a:ln>
            <a:noFill/>
          </a:ln>
        </p:spPr>
        <p:txBody>
          <a:bodyPr wrap="square" rtlCol="0">
            <a:spAutoFit/>
          </a:bodyPr>
          <a:lstStyle/>
          <a:p>
            <a:r>
              <a:rPr lang="en-US" sz="1400" b="1" i="1" dirty="0">
                <a:solidFill>
                  <a:srgbClr val="FFFF00"/>
                </a:solidFill>
                <a:latin typeface="Times New Roman" panose="02020603050405020304" pitchFamily="18" charset="0"/>
                <a:cs typeface="Times New Roman" panose="02020603050405020304" pitchFamily="18" charset="0"/>
              </a:rPr>
              <a:t>b</a:t>
            </a:r>
          </a:p>
        </p:txBody>
      </p:sp>
      <p:sp>
        <p:nvSpPr>
          <p:cNvPr id="68" name="TextBox 67"/>
          <p:cNvSpPr txBox="1"/>
          <p:nvPr/>
        </p:nvSpPr>
        <p:spPr>
          <a:xfrm>
            <a:off x="6204936" y="4276701"/>
            <a:ext cx="220758" cy="307777"/>
          </a:xfrm>
          <a:prstGeom prst="rect">
            <a:avLst/>
          </a:prstGeom>
          <a:noFill/>
          <a:ln>
            <a:noFill/>
          </a:ln>
        </p:spPr>
        <p:txBody>
          <a:bodyPr wrap="square" rtlCol="0">
            <a:spAutoFit/>
          </a:bodyPr>
          <a:lstStyle/>
          <a:p>
            <a:r>
              <a:rPr lang="en-US" sz="1400" b="1" i="1" dirty="0">
                <a:solidFill>
                  <a:srgbClr val="FFFF00"/>
                </a:solidFill>
                <a:latin typeface="Times New Roman" panose="02020603050405020304" pitchFamily="18" charset="0"/>
                <a:cs typeface="Times New Roman" panose="02020603050405020304" pitchFamily="18" charset="0"/>
              </a:rPr>
              <a:t>c</a:t>
            </a:r>
          </a:p>
        </p:txBody>
      </p:sp>
      <p:sp>
        <p:nvSpPr>
          <p:cNvPr id="69" name="TextBox 68"/>
          <p:cNvSpPr txBox="1"/>
          <p:nvPr/>
        </p:nvSpPr>
        <p:spPr>
          <a:xfrm>
            <a:off x="5596544" y="4682682"/>
            <a:ext cx="236793" cy="307777"/>
          </a:xfrm>
          <a:prstGeom prst="rect">
            <a:avLst/>
          </a:prstGeom>
          <a:noFill/>
          <a:ln>
            <a:noFill/>
          </a:ln>
        </p:spPr>
        <p:txBody>
          <a:bodyPr wrap="square" rtlCol="0">
            <a:spAutoFit/>
          </a:bodyPr>
          <a:lstStyle/>
          <a:p>
            <a:r>
              <a:rPr lang="en-US" sz="1400" b="1" i="1" dirty="0">
                <a:solidFill>
                  <a:srgbClr val="FFFF00"/>
                </a:solidFill>
                <a:latin typeface="Times New Roman" panose="02020603050405020304" pitchFamily="18" charset="0"/>
                <a:cs typeface="Times New Roman" panose="02020603050405020304" pitchFamily="18" charset="0"/>
              </a:rPr>
              <a:t>d</a:t>
            </a:r>
          </a:p>
        </p:txBody>
      </p:sp>
      <p:sp>
        <p:nvSpPr>
          <p:cNvPr id="70" name="TextBox 69"/>
          <p:cNvSpPr txBox="1"/>
          <p:nvPr/>
        </p:nvSpPr>
        <p:spPr>
          <a:xfrm>
            <a:off x="5212507" y="4133313"/>
            <a:ext cx="220758" cy="307777"/>
          </a:xfrm>
          <a:prstGeom prst="rect">
            <a:avLst/>
          </a:prstGeom>
          <a:noFill/>
          <a:ln>
            <a:noFill/>
          </a:ln>
        </p:spPr>
        <p:txBody>
          <a:bodyPr wrap="square" rtlCol="0">
            <a:spAutoFit/>
          </a:bodyPr>
          <a:lstStyle/>
          <a:p>
            <a:r>
              <a:rPr lang="en-US" sz="1400" b="1" i="1" dirty="0">
                <a:solidFill>
                  <a:srgbClr val="FFFF00"/>
                </a:solidFill>
                <a:latin typeface="Times New Roman" panose="02020603050405020304" pitchFamily="18" charset="0"/>
                <a:cs typeface="Times New Roman" panose="02020603050405020304" pitchFamily="18" charset="0"/>
              </a:rPr>
              <a:t>e</a:t>
            </a:r>
          </a:p>
        </p:txBody>
      </p:sp>
      <p:sp>
        <p:nvSpPr>
          <p:cNvPr id="71" name="TextBox 70"/>
          <p:cNvSpPr txBox="1"/>
          <p:nvPr/>
        </p:nvSpPr>
        <p:spPr>
          <a:xfrm>
            <a:off x="5306084" y="3536148"/>
            <a:ext cx="203387" cy="307777"/>
          </a:xfrm>
          <a:prstGeom prst="rect">
            <a:avLst/>
          </a:prstGeom>
          <a:noFill/>
          <a:ln>
            <a:noFill/>
          </a:ln>
        </p:spPr>
        <p:txBody>
          <a:bodyPr wrap="square" rtlCol="0">
            <a:spAutoFit/>
          </a:bodyPr>
          <a:lstStyle/>
          <a:p>
            <a:r>
              <a:rPr lang="en-US" sz="1400" b="1" i="1" dirty="0">
                <a:solidFill>
                  <a:srgbClr val="FFFF00"/>
                </a:solidFill>
                <a:latin typeface="Times New Roman" panose="02020603050405020304" pitchFamily="18" charset="0"/>
                <a:cs typeface="Times New Roman" panose="02020603050405020304" pitchFamily="18" charset="0"/>
              </a:rPr>
              <a:t>f</a:t>
            </a:r>
          </a:p>
        </p:txBody>
      </p:sp>
      <p:sp>
        <p:nvSpPr>
          <p:cNvPr id="72" name="TextBox 71"/>
          <p:cNvSpPr txBox="1"/>
          <p:nvPr/>
        </p:nvSpPr>
        <p:spPr>
          <a:xfrm>
            <a:off x="5731118" y="3990508"/>
            <a:ext cx="228775" cy="307777"/>
          </a:xfrm>
          <a:prstGeom prst="rect">
            <a:avLst/>
          </a:prstGeom>
          <a:noFill/>
          <a:ln>
            <a:noFill/>
          </a:ln>
        </p:spPr>
        <p:txBody>
          <a:bodyPr wrap="square" rtlCol="0">
            <a:spAutoFit/>
          </a:bodyPr>
          <a:lstStyle/>
          <a:p>
            <a:r>
              <a:rPr lang="en-US" sz="1400" b="1" i="1" dirty="0">
                <a:solidFill>
                  <a:srgbClr val="FFFF00"/>
                </a:solidFill>
                <a:latin typeface="Times New Roman" panose="02020603050405020304" pitchFamily="18" charset="0"/>
                <a:cs typeface="Times New Roman" panose="02020603050405020304" pitchFamily="18" charset="0"/>
              </a:rPr>
              <a:t>g</a:t>
            </a:r>
          </a:p>
        </p:txBody>
      </p:sp>
      <p:grpSp>
        <p:nvGrpSpPr>
          <p:cNvPr id="73" name="Group 72"/>
          <p:cNvGrpSpPr/>
          <p:nvPr/>
        </p:nvGrpSpPr>
        <p:grpSpPr>
          <a:xfrm>
            <a:off x="5917708" y="4818789"/>
            <a:ext cx="321205" cy="187872"/>
            <a:chOff x="6210300" y="2240486"/>
            <a:chExt cx="430633" cy="435348"/>
          </a:xfrm>
        </p:grpSpPr>
        <p:cxnSp>
          <p:nvCxnSpPr>
            <p:cNvPr id="74" name="Straight Connector 73"/>
            <p:cNvCxnSpPr/>
            <p:nvPr/>
          </p:nvCxnSpPr>
          <p:spPr>
            <a:xfrm>
              <a:off x="6210300" y="2514600"/>
              <a:ext cx="430633" cy="0"/>
            </a:xfrm>
            <a:prstGeom prst="line">
              <a:avLst/>
            </a:prstGeom>
            <a:noFill/>
            <a:ln w="19050" cap="flat" cmpd="sng" algn="ctr">
              <a:solidFill>
                <a:srgbClr val="00FF00"/>
              </a:solidFill>
              <a:prstDash val="solid"/>
            </a:ln>
            <a:effectLst/>
          </p:spPr>
        </p:cxnSp>
        <p:cxnSp>
          <p:nvCxnSpPr>
            <p:cNvPr id="75" name="Straight Connector 74"/>
            <p:cNvCxnSpPr/>
            <p:nvPr/>
          </p:nvCxnSpPr>
          <p:spPr>
            <a:xfrm>
              <a:off x="6299945" y="2590800"/>
              <a:ext cx="274320" cy="0"/>
            </a:xfrm>
            <a:prstGeom prst="line">
              <a:avLst/>
            </a:prstGeom>
            <a:noFill/>
            <a:ln w="19050" cap="flat" cmpd="sng" algn="ctr">
              <a:solidFill>
                <a:srgbClr val="00FF00"/>
              </a:solidFill>
              <a:prstDash val="solid"/>
            </a:ln>
            <a:effectLst/>
          </p:spPr>
        </p:cxnSp>
        <p:cxnSp>
          <p:nvCxnSpPr>
            <p:cNvPr id="76" name="Straight Connector 75"/>
            <p:cNvCxnSpPr/>
            <p:nvPr/>
          </p:nvCxnSpPr>
          <p:spPr>
            <a:xfrm>
              <a:off x="6347439" y="2675834"/>
              <a:ext cx="182879" cy="0"/>
            </a:xfrm>
            <a:prstGeom prst="line">
              <a:avLst/>
            </a:prstGeom>
            <a:noFill/>
            <a:ln w="19050" cap="flat" cmpd="sng" algn="ctr">
              <a:solidFill>
                <a:srgbClr val="00FF00"/>
              </a:solidFill>
              <a:prstDash val="solid"/>
            </a:ln>
            <a:effectLst/>
          </p:spPr>
        </p:cxnSp>
        <p:cxnSp>
          <p:nvCxnSpPr>
            <p:cNvPr id="77" name="Straight Connector 76"/>
            <p:cNvCxnSpPr/>
            <p:nvPr/>
          </p:nvCxnSpPr>
          <p:spPr>
            <a:xfrm flipH="1" flipV="1">
              <a:off x="6429563" y="2240486"/>
              <a:ext cx="0" cy="274320"/>
            </a:xfrm>
            <a:prstGeom prst="line">
              <a:avLst/>
            </a:prstGeom>
            <a:noFill/>
            <a:ln w="19050" cap="flat" cmpd="sng" algn="ctr">
              <a:solidFill>
                <a:srgbClr val="00FF00"/>
              </a:solidFill>
              <a:prstDash val="solid"/>
            </a:ln>
            <a:effectLst/>
          </p:spPr>
        </p:cxnSp>
      </p:grpSp>
      <p:sp>
        <p:nvSpPr>
          <p:cNvPr id="78" name="TextBox 77"/>
          <p:cNvSpPr txBox="1"/>
          <p:nvPr/>
        </p:nvSpPr>
        <p:spPr>
          <a:xfrm>
            <a:off x="537026" y="1908975"/>
            <a:ext cx="3449855" cy="338554"/>
          </a:xfrm>
          <a:prstGeom prst="rect">
            <a:avLst/>
          </a:prstGeom>
          <a:noFill/>
        </p:spPr>
        <p:txBody>
          <a:bodyPr wrap="none" rtlCol="0">
            <a:spAutoFit/>
          </a:bodyPr>
          <a:lstStyle/>
          <a:p>
            <a:r>
              <a:rPr lang="en-US" sz="1600" b="1" i="1" dirty="0">
                <a:solidFill>
                  <a:srgbClr val="FFFF00"/>
                </a:solidFill>
                <a:latin typeface="Times New Roman" panose="02020603050405020304" pitchFamily="18" charset="0"/>
                <a:cs typeface="Times New Roman" panose="02020603050405020304" pitchFamily="18" charset="0"/>
              </a:rPr>
              <a:t>Driving 7-Segment Display using 4511</a:t>
            </a:r>
          </a:p>
        </p:txBody>
      </p:sp>
      <p:sp>
        <p:nvSpPr>
          <p:cNvPr id="79" name="Rectangle 78"/>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Tree>
    <p:extLst>
      <p:ext uri="{BB962C8B-B14F-4D97-AF65-F5344CB8AC3E}">
        <p14:creationId xmlns:p14="http://schemas.microsoft.com/office/powerpoint/2010/main" val="1020491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5838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fontAlgn="base">
              <a:spcAft>
                <a:spcPct val="0"/>
              </a:spcAft>
            </a:pPr>
            <a:r>
              <a:rPr lang="en-US" sz="2800" b="1" dirty="0">
                <a:solidFill>
                  <a:srgbClr val="FF00FF"/>
                </a:solidFill>
                <a:latin typeface="Times New Roman" panose="02020603050405020304" pitchFamily="18" charset="0"/>
                <a:ea typeface="+mn-ea"/>
                <a:cs typeface="Times New Roman" panose="02020603050405020304" pitchFamily="18" charset="0"/>
              </a:rPr>
              <a:t>Embedded Systems Displays</a:t>
            </a:r>
          </a:p>
        </p:txBody>
      </p:sp>
      <p:sp>
        <p:nvSpPr>
          <p:cNvPr id="3" name="Content Placeholder 2"/>
          <p:cNvSpPr>
            <a:spLocks noGrp="1"/>
          </p:cNvSpPr>
          <p:nvPr>
            <p:ph idx="1"/>
          </p:nvPr>
        </p:nvSpPr>
        <p:spPr>
          <a:xfrm>
            <a:off x="152400" y="600670"/>
            <a:ext cx="8534400" cy="5059363"/>
          </a:xfrm>
        </p:spPr>
        <p:txBody>
          <a:bodyPr>
            <a:normAutofit/>
          </a:bodyPr>
          <a:lstStyle/>
          <a:p>
            <a:pPr marL="0" indent="0">
              <a:buNone/>
            </a:pPr>
            <a:r>
              <a:rPr lang="en-US" sz="2000" b="1" dirty="0">
                <a:solidFill>
                  <a:srgbClr val="00FF00"/>
                </a:solidFill>
                <a:latin typeface="Times New Roman" panose="02020603050405020304" pitchFamily="18" charset="0"/>
                <a:cs typeface="Times New Roman" panose="02020603050405020304" pitchFamily="18" charset="0"/>
              </a:rPr>
              <a:t>Organic LED (OLED)</a:t>
            </a:r>
          </a:p>
          <a:p>
            <a:pPr marL="0" indent="0">
              <a:buNone/>
            </a:pPr>
            <a:endParaRPr lang="en-US" sz="2000" b="1" dirty="0">
              <a:solidFill>
                <a:srgbClr val="00FF00"/>
              </a:solidFill>
              <a:latin typeface="Times New Roman" panose="02020603050405020304" pitchFamily="18" charset="0"/>
              <a:cs typeface="Times New Roman" panose="02020603050405020304" pitchFamily="18" charset="0"/>
            </a:endParaRPr>
          </a:p>
          <a:p>
            <a:pPr marL="0" indent="0">
              <a:buNone/>
            </a:pPr>
            <a:endParaRPr lang="en-US" sz="2000" b="1" dirty="0">
              <a:solidFill>
                <a:srgbClr val="00FF00"/>
              </a:solidFill>
              <a:latin typeface="Times New Roman" panose="02020603050405020304" pitchFamily="18" charset="0"/>
              <a:cs typeface="Times New Roman" panose="02020603050405020304" pitchFamily="18" charset="0"/>
            </a:endParaRPr>
          </a:p>
          <a:p>
            <a:pPr marL="0" indent="0">
              <a:buNone/>
            </a:pPr>
            <a:endParaRPr lang="en-US" sz="2000" b="1" dirty="0">
              <a:solidFill>
                <a:srgbClr val="00FF00"/>
              </a:solidFill>
              <a:latin typeface="Times New Roman" panose="02020603050405020304" pitchFamily="18" charset="0"/>
              <a:cs typeface="Times New Roman" panose="02020603050405020304" pitchFamily="18" charset="0"/>
            </a:endParaRPr>
          </a:p>
          <a:p>
            <a:pPr marL="0" indent="0">
              <a:buNone/>
            </a:pPr>
            <a:endParaRPr lang="en-US" sz="2000" b="1" dirty="0">
              <a:solidFill>
                <a:srgbClr val="00FF00"/>
              </a:solidFill>
              <a:latin typeface="Times New Roman" panose="02020603050405020304" pitchFamily="18" charset="0"/>
              <a:cs typeface="Times New Roman" panose="02020603050405020304" pitchFamily="18" charset="0"/>
            </a:endParaRPr>
          </a:p>
          <a:p>
            <a:pPr marL="0" indent="0">
              <a:buNone/>
            </a:pPr>
            <a:endParaRPr lang="en-US" sz="2000" b="1" dirty="0">
              <a:solidFill>
                <a:srgbClr val="00FF00"/>
              </a:solidFill>
              <a:latin typeface="Times New Roman" panose="02020603050405020304" pitchFamily="18" charset="0"/>
              <a:cs typeface="Times New Roman" panose="02020603050405020304" pitchFamily="18" charset="0"/>
            </a:endParaRPr>
          </a:p>
          <a:p>
            <a:pPr marL="0" indent="0">
              <a:buNone/>
            </a:pPr>
            <a:endParaRPr lang="en-US" sz="2000" b="1" dirty="0">
              <a:solidFill>
                <a:srgbClr val="00FF00"/>
              </a:solidFill>
              <a:latin typeface="Times New Roman" panose="02020603050405020304" pitchFamily="18" charset="0"/>
              <a:cs typeface="Times New Roman" panose="02020603050405020304" pitchFamily="18" charset="0"/>
            </a:endParaRPr>
          </a:p>
          <a:p>
            <a:pPr marL="0" indent="0">
              <a:buNone/>
            </a:pPr>
            <a:r>
              <a:rPr lang="en-US" sz="2000" b="1" dirty="0">
                <a:solidFill>
                  <a:srgbClr val="00FF00"/>
                </a:solidFill>
                <a:latin typeface="Times New Roman" panose="02020603050405020304" pitchFamily="18" charset="0"/>
                <a:cs typeface="Times New Roman" panose="02020603050405020304" pitchFamily="18" charset="0"/>
              </a:rPr>
              <a:t>Active-matrix OLEDs require a thin-film transistor backplane to switch each individual pixel on or off</a:t>
            </a:r>
          </a:p>
          <a:p>
            <a:pPr marL="0" indent="0">
              <a:buNone/>
            </a:pPr>
            <a:r>
              <a:rPr lang="en-US" sz="2000" b="1" dirty="0">
                <a:solidFill>
                  <a:srgbClr val="00FF00"/>
                </a:solidFill>
                <a:latin typeface="Times New Roman" panose="02020603050405020304" pitchFamily="18" charset="0"/>
                <a:cs typeface="Times New Roman" panose="02020603050405020304" pitchFamily="18" charset="0"/>
              </a:rPr>
              <a:t>Flexible screen prototype by Sony</a:t>
            </a:r>
          </a:p>
        </p:txBody>
      </p:sp>
      <p:grpSp>
        <p:nvGrpSpPr>
          <p:cNvPr id="9" name="Group 8"/>
          <p:cNvGrpSpPr/>
          <p:nvPr/>
        </p:nvGrpSpPr>
        <p:grpSpPr>
          <a:xfrm>
            <a:off x="619125" y="1066800"/>
            <a:ext cx="8082233" cy="2300661"/>
            <a:chOff x="854869" y="1141274"/>
            <a:chExt cx="8221067" cy="2525776"/>
          </a:xfrm>
        </p:grpSpPr>
        <p:sp>
          <p:nvSpPr>
            <p:cNvPr id="5" name="Rectangle 4"/>
            <p:cNvSpPr/>
            <p:nvPr/>
          </p:nvSpPr>
          <p:spPr>
            <a:xfrm>
              <a:off x="4939705" y="3268369"/>
              <a:ext cx="4136231" cy="398681"/>
            </a:xfrm>
            <a:prstGeom prst="rect">
              <a:avLst/>
            </a:prstGeom>
          </p:spPr>
          <p:txBody>
            <a:bodyPr wrap="square">
              <a:spAutoFit/>
            </a:bodyPr>
            <a:lstStyle/>
            <a:p>
              <a:endParaRPr lang="en-US" b="1" dirty="0">
                <a:solidFill>
                  <a:srgbClr val="FFFF00"/>
                </a:solidFill>
                <a:latin typeface="Times New Roman" panose="02020603050405020304" pitchFamily="18" charset="0"/>
                <a:cs typeface="Times New Roman" panose="02020603050405020304" pitchFamily="18" charset="0"/>
              </a:endParaRPr>
            </a:p>
          </p:txBody>
        </p:sp>
        <p:grpSp>
          <p:nvGrpSpPr>
            <p:cNvPr id="7" name="Group 6"/>
            <p:cNvGrpSpPr/>
            <p:nvPr/>
          </p:nvGrpSpPr>
          <p:grpSpPr>
            <a:xfrm>
              <a:off x="854869" y="1141274"/>
              <a:ext cx="7152727" cy="1796154"/>
              <a:chOff x="854869" y="1141274"/>
              <a:chExt cx="7152727" cy="1796154"/>
            </a:xfrm>
          </p:grpSpPr>
          <p:pic>
            <p:nvPicPr>
              <p:cNvPr id="4" name="Picture 3"/>
              <p:cNvPicPr>
                <a:picLocks noChangeAspect="1"/>
              </p:cNvPicPr>
              <p:nvPr/>
            </p:nvPicPr>
            <p:blipFill>
              <a:blip r:embed="rId2"/>
              <a:stretch>
                <a:fillRect/>
              </a:stretch>
            </p:blipFill>
            <p:spPr>
              <a:xfrm>
                <a:off x="4059253" y="1328844"/>
                <a:ext cx="3948343" cy="1608584"/>
              </a:xfrm>
              <a:prstGeom prst="rect">
                <a:avLst/>
              </a:prstGeom>
            </p:spPr>
          </p:pic>
          <p:sp>
            <p:nvSpPr>
              <p:cNvPr id="6" name="Rectangle 5"/>
              <p:cNvSpPr/>
              <p:nvPr/>
            </p:nvSpPr>
            <p:spPr>
              <a:xfrm>
                <a:off x="854869" y="1141274"/>
                <a:ext cx="2819400" cy="1754326"/>
              </a:xfrm>
              <a:prstGeom prst="rect">
                <a:avLst/>
              </a:prstGeom>
            </p:spPr>
            <p:txBody>
              <a:bodyPr wrap="square">
                <a:spAutoFit/>
              </a:bodyPr>
              <a:lstStyle/>
              <a:p>
                <a:r>
                  <a:rPr lang="en-US" b="1" dirty="0">
                    <a:solidFill>
                      <a:srgbClr val="FFFF00"/>
                    </a:solidFill>
                    <a:latin typeface="Times New Roman" panose="02020603050405020304" pitchFamily="18" charset="0"/>
                    <a:cs typeface="Times New Roman" panose="02020603050405020304" pitchFamily="18" charset="0"/>
                  </a:rPr>
                  <a:t>Bilayer OLED Schematic</a:t>
                </a:r>
              </a:p>
              <a:p>
                <a:r>
                  <a:rPr lang="en-US" b="1" dirty="0">
                    <a:solidFill>
                      <a:srgbClr val="FFFF00"/>
                    </a:solidFill>
                    <a:latin typeface="Times New Roman" panose="02020603050405020304" pitchFamily="18" charset="0"/>
                    <a:cs typeface="Times New Roman" panose="02020603050405020304" pitchFamily="18" charset="0"/>
                  </a:rPr>
                  <a:t>1. Cathode (−)</a:t>
                </a:r>
              </a:p>
              <a:p>
                <a:r>
                  <a:rPr lang="en-US" b="1" dirty="0">
                    <a:solidFill>
                      <a:srgbClr val="FFFF00"/>
                    </a:solidFill>
                    <a:latin typeface="Times New Roman" panose="02020603050405020304" pitchFamily="18" charset="0"/>
                    <a:cs typeface="Times New Roman" panose="02020603050405020304" pitchFamily="18" charset="0"/>
                  </a:rPr>
                  <a:t>2. Emissive Layer</a:t>
                </a:r>
              </a:p>
              <a:p>
                <a:r>
                  <a:rPr lang="en-US" b="1" dirty="0">
                    <a:solidFill>
                      <a:srgbClr val="FFFF00"/>
                    </a:solidFill>
                    <a:latin typeface="Times New Roman" panose="02020603050405020304" pitchFamily="18" charset="0"/>
                    <a:cs typeface="Times New Roman" panose="02020603050405020304" pitchFamily="18" charset="0"/>
                  </a:rPr>
                  <a:t>3. Emission of radiation</a:t>
                </a:r>
              </a:p>
              <a:p>
                <a:r>
                  <a:rPr lang="en-US" b="1" dirty="0">
                    <a:solidFill>
                      <a:srgbClr val="FFFF00"/>
                    </a:solidFill>
                    <a:latin typeface="Times New Roman" panose="02020603050405020304" pitchFamily="18" charset="0"/>
                    <a:cs typeface="Times New Roman" panose="02020603050405020304" pitchFamily="18" charset="0"/>
                  </a:rPr>
                  <a:t>4. Conductive Layer</a:t>
                </a:r>
              </a:p>
              <a:p>
                <a:r>
                  <a:rPr lang="en-US" b="1" dirty="0">
                    <a:solidFill>
                      <a:srgbClr val="FFFF00"/>
                    </a:solidFill>
                    <a:latin typeface="Times New Roman" panose="02020603050405020304" pitchFamily="18" charset="0"/>
                    <a:cs typeface="Times New Roman" panose="02020603050405020304" pitchFamily="18" charset="0"/>
                  </a:rPr>
                  <a:t>5. Anode (+)</a:t>
                </a:r>
              </a:p>
            </p:txBody>
          </p:sp>
        </p:grpSp>
      </p:grpSp>
      <p:sp>
        <p:nvSpPr>
          <p:cNvPr id="8" name="Rectangle 7"/>
          <p:cNvSpPr/>
          <p:nvPr/>
        </p:nvSpPr>
        <p:spPr>
          <a:xfrm>
            <a:off x="609600" y="6477000"/>
            <a:ext cx="7924800" cy="276999"/>
          </a:xfrm>
          <a:prstGeom prst="rect">
            <a:avLst/>
          </a:prstGeom>
        </p:spPr>
        <p:txBody>
          <a:bodyPr wrap="square">
            <a:spAutoFit/>
          </a:bodyPr>
          <a:lstStyle/>
          <a:p>
            <a:r>
              <a:rPr lang="en-US" sz="1200" dirty="0"/>
              <a:t>By </a:t>
            </a:r>
            <a:r>
              <a:rPr lang="en-US" sz="1200" dirty="0" err="1"/>
              <a:t>nDevilTV</a:t>
            </a:r>
            <a:r>
              <a:rPr lang="en-US" sz="1200" dirty="0"/>
              <a:t> (http://www.flickr.com/photos/ndevil/4641264649/) [CC BY 2.0 (http://creativecommons.org/licenses/by/2.0)]</a:t>
            </a:r>
          </a:p>
        </p:txBody>
      </p:sp>
      <p:pic>
        <p:nvPicPr>
          <p:cNvPr id="10" name="Picture 9"/>
          <p:cNvPicPr>
            <a:picLocks noChangeAspect="1"/>
          </p:cNvPicPr>
          <p:nvPr/>
        </p:nvPicPr>
        <p:blipFill>
          <a:blip r:embed="rId3"/>
          <a:stretch>
            <a:fillRect/>
          </a:stretch>
        </p:blipFill>
        <p:spPr>
          <a:xfrm>
            <a:off x="1869385" y="4428647"/>
            <a:ext cx="5781675" cy="1639870"/>
          </a:xfrm>
          <a:prstGeom prst="rect">
            <a:avLst/>
          </a:prstGeom>
        </p:spPr>
      </p:pic>
    </p:spTree>
    <p:extLst>
      <p:ext uri="{BB962C8B-B14F-4D97-AF65-F5344CB8AC3E}">
        <p14:creationId xmlns:p14="http://schemas.microsoft.com/office/powerpoint/2010/main" val="57615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85909"/>
            <a:ext cx="8229600" cy="4572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r>
              <a:rPr lang="en-US" sz="3200" b="1" dirty="0">
                <a:solidFill>
                  <a:srgbClr val="FF00FF"/>
                </a:solidFill>
                <a:latin typeface="Times New Roman" panose="02020603050405020304" pitchFamily="18" charset="0"/>
                <a:ea typeface="+mn-ea"/>
                <a:cs typeface="Times New Roman" panose="02020603050405020304" pitchFamily="18" charset="0"/>
              </a:rPr>
              <a:t>Topic for today’s lecture</a:t>
            </a:r>
          </a:p>
        </p:txBody>
      </p:sp>
      <p:sp>
        <p:nvSpPr>
          <p:cNvPr id="3" name="Content Placeholder 2"/>
          <p:cNvSpPr>
            <a:spLocks noGrp="1"/>
          </p:cNvSpPr>
          <p:nvPr>
            <p:ph idx="1"/>
          </p:nvPr>
        </p:nvSpPr>
        <p:spPr>
          <a:xfrm>
            <a:off x="762000" y="1648619"/>
            <a:ext cx="7315200" cy="4038600"/>
          </a:xfrm>
        </p:spPr>
        <p:txBody>
          <a:bodyPr>
            <a:noAutofit/>
          </a:bodyPr>
          <a:lstStyle/>
          <a:p>
            <a:pPr>
              <a:buFont typeface="Wingdings" panose="05000000000000000000" pitchFamily="2" charset="2"/>
              <a:buChar char="ü"/>
            </a:pPr>
            <a:r>
              <a:rPr lang="en-US" sz="2000" b="1" i="1" dirty="0">
                <a:solidFill>
                  <a:srgbClr val="00FF00"/>
                </a:solidFill>
                <a:latin typeface="Times New Roman" panose="02020603050405020304" pitchFamily="18" charset="0"/>
                <a:cs typeface="Times New Roman" panose="02020603050405020304" pitchFamily="18" charset="0"/>
              </a:rPr>
              <a:t>describe the Serial Peripheral Bus </a:t>
            </a:r>
            <a:r>
              <a:rPr lang="en-US" sz="2000" b="1" i="1" dirty="0">
                <a:solidFill>
                  <a:srgbClr val="FF00FF"/>
                </a:solidFill>
                <a:latin typeface="Times New Roman" panose="02020603050405020304" pitchFamily="18" charset="0"/>
                <a:cs typeface="Times New Roman" panose="02020603050405020304" pitchFamily="18" charset="0"/>
              </a:rPr>
              <a:t>(SPI)</a:t>
            </a:r>
          </a:p>
          <a:p>
            <a:pPr lvl="2">
              <a:spcBef>
                <a:spcPts val="0"/>
              </a:spcBef>
              <a:buFont typeface="Wingdings" panose="05000000000000000000" pitchFamily="2" charset="2"/>
              <a:buChar char="ü"/>
            </a:pPr>
            <a:r>
              <a:rPr lang="en-US" sz="2000" b="1" i="1" dirty="0">
                <a:solidFill>
                  <a:srgbClr val="FFFF00"/>
                </a:solidFill>
                <a:latin typeface="Times New Roman" panose="02020603050405020304" pitchFamily="18" charset="0"/>
                <a:cs typeface="Times New Roman" panose="02020603050405020304" pitchFamily="18" charset="0"/>
              </a:rPr>
              <a:t>the bus architecture</a:t>
            </a:r>
          </a:p>
          <a:p>
            <a:pPr lvl="2">
              <a:spcBef>
                <a:spcPts val="0"/>
              </a:spcBef>
              <a:buFont typeface="Wingdings" panose="05000000000000000000" pitchFamily="2" charset="2"/>
              <a:buChar char="ü"/>
            </a:pPr>
            <a:r>
              <a:rPr lang="en-US" sz="2000" b="1" i="1" dirty="0">
                <a:solidFill>
                  <a:srgbClr val="FFFF00"/>
                </a:solidFill>
                <a:latin typeface="Times New Roman" panose="02020603050405020304" pitchFamily="18" charset="0"/>
                <a:cs typeface="Times New Roman" panose="02020603050405020304" pitchFamily="18" charset="0"/>
              </a:rPr>
              <a:t>the </a:t>
            </a:r>
            <a:r>
              <a:rPr lang="en-US" sz="1600" b="1" i="1" dirty="0">
                <a:solidFill>
                  <a:srgbClr val="FFFF00"/>
                </a:solidFill>
                <a:latin typeface="Times New Roman" panose="02020603050405020304" pitchFamily="18" charset="0"/>
                <a:cs typeface="Times New Roman" panose="02020603050405020304" pitchFamily="18" charset="0"/>
              </a:rPr>
              <a:t>protocol for messaging between master and slave</a:t>
            </a:r>
          </a:p>
          <a:p>
            <a:pPr marL="457200" lvl="1" indent="0">
              <a:spcBef>
                <a:spcPts val="0"/>
              </a:spcBef>
              <a:buNone/>
            </a:pPr>
            <a:endParaRPr lang="en-US" sz="2000" b="1" i="1" dirty="0">
              <a:solidFill>
                <a:srgbClr val="FFFF00"/>
              </a:solidFill>
              <a:latin typeface="Times New Roman" panose="02020603050405020304" pitchFamily="18" charset="0"/>
              <a:cs typeface="Times New Roman" panose="02020603050405020304" pitchFamily="18" charset="0"/>
            </a:endParaRPr>
          </a:p>
          <a:p>
            <a:pPr marL="342900" lvl="1">
              <a:spcBef>
                <a:spcPts val="0"/>
              </a:spcBef>
              <a:buFont typeface="Wingdings" panose="05000000000000000000" pitchFamily="2" charset="2"/>
              <a:buChar char="ü"/>
            </a:pPr>
            <a:r>
              <a:rPr lang="en-US" sz="2000" b="1" i="1" dirty="0">
                <a:solidFill>
                  <a:srgbClr val="00FF00"/>
                </a:solidFill>
                <a:latin typeface="Times New Roman" panose="02020603050405020304" pitchFamily="18" charset="0"/>
                <a:cs typeface="Times New Roman" panose="02020603050405020304" pitchFamily="18" charset="0"/>
              </a:rPr>
              <a:t>compare the </a:t>
            </a:r>
            <a:r>
              <a:rPr lang="en-US" sz="2000" b="1" i="1" dirty="0">
                <a:solidFill>
                  <a:srgbClr val="FF00FF"/>
                </a:solidFill>
                <a:latin typeface="Times New Roman" panose="02020603050405020304" pitchFamily="18" charset="0"/>
                <a:cs typeface="Times New Roman" panose="02020603050405020304" pitchFamily="18" charset="0"/>
              </a:rPr>
              <a:t>SPI and I2C </a:t>
            </a:r>
            <a:r>
              <a:rPr lang="en-US" sz="2000" b="1" i="1" dirty="0">
                <a:solidFill>
                  <a:srgbClr val="FFFF00"/>
                </a:solidFill>
                <a:latin typeface="Times New Roman" panose="02020603050405020304" pitchFamily="18" charset="0"/>
                <a:cs typeface="Times New Roman" panose="02020603050405020304" pitchFamily="18" charset="0"/>
              </a:rPr>
              <a:t>bus relative advantages</a:t>
            </a:r>
          </a:p>
          <a:p>
            <a:pPr lvl="1">
              <a:spcBef>
                <a:spcPts val="0"/>
              </a:spcBef>
              <a:buFont typeface="Wingdings" panose="05000000000000000000" pitchFamily="2" charset="2"/>
              <a:buChar char="ü"/>
            </a:pPr>
            <a:endParaRPr lang="en-US" sz="2000" b="1" i="1" dirty="0">
              <a:solidFill>
                <a:srgbClr val="00FF00"/>
              </a:solidFill>
              <a:latin typeface="Times New Roman" panose="02020603050405020304" pitchFamily="18" charset="0"/>
              <a:ea typeface="+mn-ea"/>
              <a:cs typeface="Times New Roman" panose="02020603050405020304" pitchFamily="18" charset="0"/>
            </a:endParaRPr>
          </a:p>
          <a:p>
            <a:pPr>
              <a:spcBef>
                <a:spcPts val="0"/>
              </a:spcBef>
              <a:buFont typeface="Wingdings" panose="05000000000000000000" pitchFamily="2" charset="2"/>
              <a:buChar char="ü"/>
            </a:pPr>
            <a:r>
              <a:rPr lang="en-US" sz="2000" b="1" i="1" dirty="0">
                <a:solidFill>
                  <a:srgbClr val="00FF00"/>
                </a:solidFill>
                <a:latin typeface="Times New Roman" panose="02020603050405020304" pitchFamily="18" charset="0"/>
                <a:cs typeface="Times New Roman" panose="02020603050405020304" pitchFamily="18" charset="0"/>
              </a:rPr>
              <a:t>describe several types of low cost displays for embedded systems</a:t>
            </a:r>
          </a:p>
          <a:p>
            <a:pPr>
              <a:spcBef>
                <a:spcPts val="0"/>
              </a:spcBef>
              <a:buFont typeface="Wingdings" panose="05000000000000000000" pitchFamily="2" charset="2"/>
              <a:buChar char="ü"/>
            </a:pPr>
            <a:endParaRPr lang="en-US" sz="2000" b="1" i="1" dirty="0">
              <a:solidFill>
                <a:srgbClr val="00FF00"/>
              </a:solidFill>
              <a:latin typeface="Times New Roman" panose="02020603050405020304" pitchFamily="18" charset="0"/>
              <a:cs typeface="Times New Roman" panose="02020603050405020304" pitchFamily="18" charset="0"/>
            </a:endParaRPr>
          </a:p>
          <a:p>
            <a:pPr>
              <a:spcBef>
                <a:spcPts val="0"/>
              </a:spcBef>
              <a:buFont typeface="Wingdings" panose="05000000000000000000" pitchFamily="2" charset="2"/>
              <a:buChar char="ü"/>
            </a:pPr>
            <a:r>
              <a:rPr lang="en-US" sz="2000" b="1" i="1" dirty="0">
                <a:solidFill>
                  <a:srgbClr val="00FF00"/>
                </a:solidFill>
                <a:latin typeface="Times New Roman" panose="02020603050405020304" pitchFamily="18" charset="0"/>
                <a:cs typeface="Times New Roman" panose="02020603050405020304" pitchFamily="18" charset="0"/>
              </a:rPr>
              <a:t>describe the basic operation of a liquid crystal display </a:t>
            </a:r>
            <a:r>
              <a:rPr lang="en-US" sz="2000" b="1" i="1" dirty="0">
                <a:solidFill>
                  <a:srgbClr val="FF00FF"/>
                </a:solidFill>
                <a:latin typeface="Times New Roman" panose="02020603050405020304" pitchFamily="18" charset="0"/>
                <a:cs typeface="Times New Roman" panose="02020603050405020304" pitchFamily="18" charset="0"/>
              </a:rPr>
              <a:t>(LCD)</a:t>
            </a:r>
          </a:p>
          <a:p>
            <a:pPr>
              <a:spcBef>
                <a:spcPts val="0"/>
              </a:spcBef>
              <a:buFont typeface="Wingdings" panose="05000000000000000000" pitchFamily="2" charset="2"/>
              <a:buChar char="ü"/>
            </a:pPr>
            <a:endParaRPr lang="en-US" sz="2000" b="1" i="1" dirty="0">
              <a:solidFill>
                <a:srgbClr val="00FF00"/>
              </a:solidFill>
              <a:latin typeface="Times New Roman" panose="02020603050405020304" pitchFamily="18" charset="0"/>
              <a:cs typeface="Times New Roman" panose="02020603050405020304" pitchFamily="18" charset="0"/>
            </a:endParaRPr>
          </a:p>
          <a:p>
            <a:pPr>
              <a:spcBef>
                <a:spcPts val="0"/>
              </a:spcBef>
              <a:buFont typeface="Wingdings" panose="05000000000000000000" pitchFamily="2" charset="2"/>
              <a:buChar char="ü"/>
            </a:pPr>
            <a:r>
              <a:rPr lang="en-US" sz="2000" b="1" i="1" dirty="0">
                <a:solidFill>
                  <a:srgbClr val="00FF00"/>
                </a:solidFill>
                <a:latin typeface="Times New Roman" panose="02020603050405020304" pitchFamily="18" charset="0"/>
                <a:cs typeface="Times New Roman" panose="02020603050405020304" pitchFamily="18" charset="0"/>
              </a:rPr>
              <a:t>describe the basic operation of a display controller IC</a:t>
            </a:r>
          </a:p>
        </p:txBody>
      </p:sp>
      <p:sp>
        <p:nvSpPr>
          <p:cNvPr id="4" name="Rectangle 3"/>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Tree>
    <p:extLst>
      <p:ext uri="{BB962C8B-B14F-4D97-AF65-F5344CB8AC3E}">
        <p14:creationId xmlns:p14="http://schemas.microsoft.com/office/powerpoint/2010/main" val="318063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246221"/>
            <a:ext cx="9144000" cy="6858000"/>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2" name="Title 1"/>
          <p:cNvSpPr>
            <a:spLocks noGrp="1"/>
          </p:cNvSpPr>
          <p:nvPr>
            <p:ph type="title"/>
          </p:nvPr>
        </p:nvSpPr>
        <p:spPr>
          <a:xfrm>
            <a:off x="457200" y="153924"/>
            <a:ext cx="8229600" cy="2286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r>
              <a:rPr lang="en-US" sz="2800" b="1" kern="1200" dirty="0">
                <a:solidFill>
                  <a:srgbClr val="FF00FF"/>
                </a:solidFill>
                <a:latin typeface="Times New Roman" panose="02020603050405020304" pitchFamily="18" charset="0"/>
                <a:ea typeface="+mn-ea"/>
                <a:cs typeface="Times New Roman" panose="02020603050405020304" pitchFamily="18" charset="0"/>
              </a:rPr>
              <a:t>LCD Operation</a:t>
            </a:r>
          </a:p>
        </p:txBody>
      </p:sp>
      <p:sp>
        <p:nvSpPr>
          <p:cNvPr id="3" name="Content Placeholder 2"/>
          <p:cNvSpPr>
            <a:spLocks noGrp="1"/>
          </p:cNvSpPr>
          <p:nvPr>
            <p:ph idx="1"/>
          </p:nvPr>
        </p:nvSpPr>
        <p:spPr>
          <a:xfrm>
            <a:off x="762000" y="6098322"/>
            <a:ext cx="7924800" cy="533400"/>
          </a:xfrm>
        </p:spPr>
        <p:txBody>
          <a:bodyPr>
            <a:normAutofit/>
          </a:bodyPr>
          <a:lstStyle/>
          <a:p>
            <a:pPr marL="0" indent="0">
              <a:buNone/>
            </a:pPr>
            <a:r>
              <a:rPr lang="en-US" sz="1600" b="1" i="1" dirty="0">
                <a:solidFill>
                  <a:srgbClr val="FF33CC"/>
                </a:solidFill>
                <a:latin typeface="Times New Roman" panose="02020603050405020304" pitchFamily="18" charset="0"/>
                <a:cs typeface="Times New Roman" panose="02020603050405020304" pitchFamily="18" charset="0"/>
              </a:rPr>
              <a:t>https://www.youtube.com/watch?v=0B79dGR19Tg</a:t>
            </a:r>
          </a:p>
        </p:txBody>
      </p:sp>
      <p:sp>
        <p:nvSpPr>
          <p:cNvPr id="6" name="Rectangle 5"/>
          <p:cNvSpPr/>
          <p:nvPr/>
        </p:nvSpPr>
        <p:spPr>
          <a:xfrm>
            <a:off x="86655" y="651711"/>
            <a:ext cx="89154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A liquid-crystal display (LCD) uses the light modulating properties of liquid crystals. Liquid crystals do not emit light directly.</a:t>
            </a:r>
          </a:p>
        </p:txBody>
      </p:sp>
      <p:sp>
        <p:nvSpPr>
          <p:cNvPr id="8" name="TextBox 7"/>
          <p:cNvSpPr txBox="1"/>
          <p:nvPr/>
        </p:nvSpPr>
        <p:spPr>
          <a:xfrm>
            <a:off x="114300" y="5195262"/>
            <a:ext cx="8915400" cy="646331"/>
          </a:xfrm>
          <a:prstGeom prst="rect">
            <a:avLst/>
          </a:prstGeom>
        </p:spPr>
        <p:txBody>
          <a:bodyPr wrap="square">
            <a:spAutoFit/>
          </a:bodyPr>
          <a:lstStyle>
            <a:defPPr>
              <a:defRPr lang="en-US"/>
            </a:defPPr>
            <a:lvl1pPr>
              <a:defRPr b="1">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Polarizing filters at 90 block light rays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Twisted </a:t>
            </a:r>
            <a:r>
              <a:rPr kumimoji="0" lang="en-US" sz="1800" b="1" i="0" u="none" strike="noStrike" kern="1200" cap="none" spc="0" normalizeH="0" baseline="0" noProof="0" dirty="0" err="1">
                <a:ln>
                  <a:noFill/>
                </a:ln>
                <a:solidFill>
                  <a:srgbClr val="FFFF00"/>
                </a:solidFill>
                <a:effectLst/>
                <a:uLnTx/>
                <a:uFillTx/>
                <a:latin typeface="Times New Roman" panose="02020603050405020304" pitchFamily="18" charset="0"/>
                <a:ea typeface="+mn-ea"/>
                <a:cs typeface="Times New Roman" panose="02020603050405020304" pitchFamily="18" charset="0"/>
              </a:rPr>
              <a:t>nematic</a:t>
            </a:r>
            <a:r>
              <a:rPr kumimoji="0" 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 liquid crystal between 2 electrodes</a:t>
            </a:r>
          </a:p>
        </p:txBody>
      </p:sp>
      <p:sp>
        <p:nvSpPr>
          <p:cNvPr id="9" name="Rectangle 8"/>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pic>
        <p:nvPicPr>
          <p:cNvPr id="3074" name="Picture 2" descr="Related image">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68638" y="4867889"/>
            <a:ext cx="994646" cy="10112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ile:LCD-Layers.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958" y="1284778"/>
            <a:ext cx="2738004" cy="153606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969915"/>
            <a:ext cx="3886200" cy="133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034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246221"/>
            <a:ext cx="9144000" cy="6858000"/>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 name="Rectangle 1"/>
          <p:cNvSpPr/>
          <p:nvPr/>
        </p:nvSpPr>
        <p:spPr>
          <a:xfrm>
            <a:off x="2312030" y="0"/>
            <a:ext cx="440377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algn="ctr" fontAlgn="base">
              <a:spcBef>
                <a:spcPct val="0"/>
              </a:spcBef>
              <a:spcAft>
                <a:spcPct val="0"/>
              </a:spcAft>
            </a:pPr>
            <a:r>
              <a:rPr lang="en-US" sz="2800" b="1" dirty="0">
                <a:solidFill>
                  <a:srgbClr val="FF00FF"/>
                </a:solidFill>
                <a:latin typeface="Times New Roman" panose="02020603050405020304" pitchFamily="18" charset="0"/>
                <a:cs typeface="Times New Roman" panose="02020603050405020304" pitchFamily="18" charset="0"/>
              </a:rPr>
              <a:t>The HD44780 LCD Display</a:t>
            </a:r>
          </a:p>
        </p:txBody>
      </p:sp>
      <p:sp>
        <p:nvSpPr>
          <p:cNvPr id="3" name="Rectangle 2"/>
          <p:cNvSpPr/>
          <p:nvPr/>
        </p:nvSpPr>
        <p:spPr>
          <a:xfrm>
            <a:off x="26400" y="487724"/>
            <a:ext cx="9121332"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LCD uses a small dot matrix to display a limited amount of information at low cost.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A representative HD44780 compatible (standard controller chip) LCD display, </a:t>
            </a:r>
          </a:p>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8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16 character 4 line display</a:t>
            </a:r>
          </a:p>
        </p:txBody>
      </p:sp>
      <p:sp>
        <p:nvSpPr>
          <p:cNvPr id="4" name="Rectangle 3"/>
          <p:cNvSpPr/>
          <p:nvPr/>
        </p:nvSpPr>
        <p:spPr>
          <a:xfrm>
            <a:off x="228600" y="5242835"/>
            <a:ext cx="8915400" cy="112851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6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Draws characters using rows and columns of small dots that can be turned ON and OFF to form a single character.</a:t>
            </a:r>
          </a:p>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600" b="1" i="1"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A</a:t>
            </a:r>
            <a:r>
              <a:rPr kumimoji="0" lang="en-US" sz="16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a:t>
            </a:r>
            <a:r>
              <a:rPr kumimoji="0" lang="en-US" sz="1600" b="1" i="1" u="none" strike="noStrike" kern="1200" cap="none" spc="0" normalizeH="0" baseline="0" noProof="0" dirty="0">
                <a:ln>
                  <a:noFill/>
                </a:ln>
                <a:solidFill>
                  <a:srgbClr val="FF33CC"/>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5x8 dot display </a:t>
            </a:r>
            <a:r>
              <a:rPr kumimoji="0" lang="en-US" sz="16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would draw each character with 5 columns and 8 rows of dots, each character requires the control of 40 dots</a:t>
            </a:r>
            <a:r>
              <a:rPr kumimoji="0" lang="en-US" sz="1600" b="0"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a:t>
            </a:r>
          </a:p>
        </p:txBody>
      </p:sp>
      <p:sp>
        <p:nvSpPr>
          <p:cNvPr id="11" name="Rectangle 10"/>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grpSp>
        <p:nvGrpSpPr>
          <p:cNvPr id="16" name="Group 15"/>
          <p:cNvGrpSpPr/>
          <p:nvPr/>
        </p:nvGrpSpPr>
        <p:grpSpPr>
          <a:xfrm>
            <a:off x="459995" y="1349194"/>
            <a:ext cx="2390594" cy="4081387"/>
            <a:chOff x="1148479" y="1063647"/>
            <a:chExt cx="2390594" cy="4081387"/>
          </a:xfrm>
        </p:grpSpPr>
        <p:sp>
          <p:nvSpPr>
            <p:cNvPr id="6" name="TextBox 5"/>
            <p:cNvSpPr txBox="1"/>
            <p:nvPr/>
          </p:nvSpPr>
          <p:spPr>
            <a:xfrm>
              <a:off x="1148479" y="1728714"/>
              <a:ext cx="1295400" cy="3416320"/>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Byte 0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Byte 1</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Byte 2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Byte 3</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Byte 4</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Byte 5</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Byte 6</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Byte 7</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9" name="Rectangle 8"/>
            <p:cNvSpPr/>
            <p:nvPr/>
          </p:nvSpPr>
          <p:spPr>
            <a:xfrm rot="16200000">
              <a:off x="2130333" y="533395"/>
              <a:ext cx="878487" cy="1938992"/>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Bit 4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Bit 3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Bit 2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Bit 1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Bit 0 </a:t>
              </a:r>
            </a:p>
          </p:txBody>
        </p:sp>
        <p:pic>
          <p:nvPicPr>
            <p:cNvPr id="13" name="Picture 12"/>
            <p:cNvPicPr>
              <a:picLocks noChangeAspect="1"/>
            </p:cNvPicPr>
            <p:nvPr/>
          </p:nvPicPr>
          <p:blipFill>
            <a:blip r:embed="rId2"/>
            <a:stretch>
              <a:fillRect/>
            </a:stretch>
          </p:blipFill>
          <p:spPr>
            <a:xfrm>
              <a:off x="1731376" y="1949210"/>
              <a:ext cx="1676400" cy="2740269"/>
            </a:xfrm>
            <a:prstGeom prst="rect">
              <a:avLst/>
            </a:prstGeom>
            <a:effectLst>
              <a:glow rad="228600">
                <a:schemeClr val="accent6">
                  <a:satMod val="175000"/>
                  <a:alpha val="40000"/>
                </a:schemeClr>
              </a:glow>
            </a:effectLst>
            <a:scene3d>
              <a:camera prst="orthographicFront"/>
              <a:lightRig rig="threePt" dir="t"/>
            </a:scene3d>
            <a:sp3d>
              <a:bevelT prst="relaxedInset"/>
            </a:sp3d>
          </p:spPr>
        </p:pic>
      </p:grpSp>
      <p:sp>
        <p:nvSpPr>
          <p:cNvPr id="15" name="Rectangle 2"/>
          <p:cNvSpPr>
            <a:spLocks noChangeArrowheads="1"/>
          </p:cNvSpPr>
          <p:nvPr/>
        </p:nvSpPr>
        <p:spPr bwMode="auto">
          <a:xfrm>
            <a:off x="2847529" y="2518818"/>
            <a:ext cx="20309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9025"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byte </a:t>
            </a:r>
            <a:r>
              <a:rPr kumimoji="0" lang="en-US" altLang="en-US" sz="1400" b="1" i="0" u="none" strike="noStrike" kern="1200" cap="none" spc="0" normalizeH="0" baseline="0" noProof="0" dirty="0" err="1">
                <a:ln>
                  <a:noFill/>
                </a:ln>
                <a:solidFill>
                  <a:srgbClr val="FF33CC"/>
                </a:solidFill>
                <a:effectLst/>
                <a:uLnTx/>
                <a:uFillTx/>
                <a:latin typeface="Times New Roman" panose="02020603050405020304" pitchFamily="18" charset="0"/>
                <a:ea typeface="+mn-ea"/>
                <a:cs typeface="Times New Roman" panose="02020603050405020304" pitchFamily="18" charset="0"/>
              </a:rPr>
              <a:t>customChar</a:t>
            </a:r>
            <a:r>
              <a:rPr kumimoji="0" lang="en-US" alt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[8] =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0b00000,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0b01110,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0b00100,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0b01010,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0b00100,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0b01110,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0b00100,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0b00000 }; </a:t>
            </a:r>
          </a:p>
        </p:txBody>
      </p:sp>
      <p:grpSp>
        <p:nvGrpSpPr>
          <p:cNvPr id="10" name="Group 9"/>
          <p:cNvGrpSpPr/>
          <p:nvPr/>
        </p:nvGrpSpPr>
        <p:grpSpPr>
          <a:xfrm>
            <a:off x="5486400" y="2207078"/>
            <a:ext cx="3260993" cy="2432103"/>
            <a:chOff x="5227918" y="2133600"/>
            <a:chExt cx="3260993" cy="2432103"/>
          </a:xfrm>
        </p:grpSpPr>
        <p:pic>
          <p:nvPicPr>
            <p:cNvPr id="7" name="Picture 6"/>
            <p:cNvPicPr>
              <a:picLocks noChangeAspect="1"/>
            </p:cNvPicPr>
            <p:nvPr/>
          </p:nvPicPr>
          <p:blipFill>
            <a:blip r:embed="rId3"/>
            <a:stretch>
              <a:fillRect/>
            </a:stretch>
          </p:blipFill>
          <p:spPr>
            <a:xfrm>
              <a:off x="5227918" y="2165974"/>
              <a:ext cx="3091416" cy="2399729"/>
            </a:xfrm>
            <a:prstGeom prst="rect">
              <a:avLst/>
            </a:prstGeom>
          </p:spPr>
        </p:pic>
        <p:sp>
          <p:nvSpPr>
            <p:cNvPr id="8" name="Rectangle 7"/>
            <p:cNvSpPr/>
            <p:nvPr/>
          </p:nvSpPr>
          <p:spPr>
            <a:xfrm>
              <a:off x="5227918" y="2133600"/>
              <a:ext cx="3260993" cy="50102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8" name="Picture 17">
            <a:hlinkClick r:id="rId4"/>
          </p:cNvPr>
          <p:cNvPicPr>
            <a:picLocks noChangeAspect="1"/>
          </p:cNvPicPr>
          <p:nvPr/>
        </p:nvPicPr>
        <p:blipFill>
          <a:blip r:embed="rId5"/>
          <a:stretch>
            <a:fillRect/>
          </a:stretch>
        </p:blipFill>
        <p:spPr>
          <a:xfrm>
            <a:off x="7686783" y="1453384"/>
            <a:ext cx="975822" cy="97582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519202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611779"/>
          </a:xfrm>
          <a:prstGeom prst="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490335"/>
            <a:ext cx="6186698" cy="3079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286000" y="81290"/>
            <a:ext cx="440377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2800" b="1" dirty="0">
                <a:solidFill>
                  <a:srgbClr val="FF00FF"/>
                </a:solidFill>
                <a:latin typeface="Times New Roman" panose="02020603050405020304" pitchFamily="18" charset="0"/>
                <a:cs typeface="Times New Roman" panose="02020603050405020304" pitchFamily="18" charset="0"/>
              </a:rPr>
              <a:t>The HD44780 LCD Display</a:t>
            </a:r>
          </a:p>
        </p:txBody>
      </p:sp>
      <p:sp>
        <p:nvSpPr>
          <p:cNvPr id="2" name="Rectangle 1"/>
          <p:cNvSpPr/>
          <p:nvPr/>
        </p:nvSpPr>
        <p:spPr>
          <a:xfrm>
            <a:off x="435935" y="4721653"/>
            <a:ext cx="8272130"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Unrealistic to bring out separate control lines for each dot for connection to a microcontroller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A controller IC that takes care of turning ON and OFF all 1280 dots and presents a much simpler interface</a:t>
            </a:r>
          </a:p>
        </p:txBody>
      </p:sp>
      <p:sp>
        <p:nvSpPr>
          <p:cNvPr id="4" name="Rectangle 3"/>
          <p:cNvSpPr/>
          <p:nvPr/>
        </p:nvSpPr>
        <p:spPr>
          <a:xfrm>
            <a:off x="186070" y="765631"/>
            <a:ext cx="8991600" cy="573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fontAlgn="base">
              <a:spcBef>
                <a:spcPct val="0"/>
              </a:spcBef>
              <a:spcAft>
                <a:spcPct val="0"/>
              </a:spcAft>
            </a:pPr>
            <a:r>
              <a:rPr lang="en-US" sz="2000" b="1" dirty="0">
                <a:solidFill>
                  <a:srgbClr val="FF00FF"/>
                </a:solidFill>
                <a:latin typeface="Times New Roman" panose="02020603050405020304" pitchFamily="18" charset="0"/>
                <a:cs typeface="Times New Roman" panose="02020603050405020304" pitchFamily="18" charset="0"/>
              </a:rPr>
              <a:t>E.g., for 16 characters per line on 2 lines, there are a total of 1280 dots</a:t>
            </a:r>
          </a:p>
        </p:txBody>
      </p:sp>
      <p:sp>
        <p:nvSpPr>
          <p:cNvPr id="6" name="Rectangle 5"/>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Tree>
    <p:extLst>
      <p:ext uri="{BB962C8B-B14F-4D97-AF65-F5344CB8AC3E}">
        <p14:creationId xmlns:p14="http://schemas.microsoft.com/office/powerpoint/2010/main" val="2115565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4769"/>
            <a:ext cx="8229600" cy="402431"/>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fontAlgn="base">
              <a:spcAft>
                <a:spcPct val="0"/>
              </a:spcAft>
            </a:pPr>
            <a:r>
              <a:rPr lang="en-US" sz="2800" b="1" dirty="0">
                <a:solidFill>
                  <a:srgbClr val="FF00FF"/>
                </a:solidFill>
                <a:latin typeface="Times New Roman" panose="02020603050405020304" pitchFamily="18" charset="0"/>
                <a:ea typeface="+mn-ea"/>
                <a:cs typeface="Times New Roman" panose="02020603050405020304" pitchFamily="18" charset="0"/>
              </a:rPr>
              <a:t>The ST7735R Graphics Display</a:t>
            </a:r>
          </a:p>
        </p:txBody>
      </p:sp>
      <p:sp>
        <p:nvSpPr>
          <p:cNvPr id="3" name="Content Placeholder 2"/>
          <p:cNvSpPr>
            <a:spLocks noGrp="1"/>
          </p:cNvSpPr>
          <p:nvPr>
            <p:ph idx="1"/>
          </p:nvPr>
        </p:nvSpPr>
        <p:spPr>
          <a:xfrm>
            <a:off x="457200" y="762000"/>
            <a:ext cx="8534400" cy="5059363"/>
          </a:xfrm>
        </p:spPr>
        <p:txBody>
          <a:bodyPr>
            <a:normAutofit/>
          </a:bodyPr>
          <a:lstStyle/>
          <a:p>
            <a:pPr marL="0" indent="0">
              <a:buNone/>
            </a:pPr>
            <a:r>
              <a:rPr lang="en-US" sz="2400" b="1" dirty="0">
                <a:solidFill>
                  <a:srgbClr val="00FF00"/>
                </a:solidFill>
                <a:latin typeface="Times New Roman" panose="02020603050405020304" pitchFamily="18" charset="0"/>
                <a:cs typeface="Times New Roman" panose="02020603050405020304" pitchFamily="18" charset="0"/>
              </a:rPr>
              <a:t>LCD is 160 pixels by 128 pixels</a:t>
            </a:r>
          </a:p>
          <a:p>
            <a:pPr marL="0" indent="0">
              <a:buNone/>
            </a:pPr>
            <a:r>
              <a:rPr lang="en-US" sz="2400" b="1" dirty="0">
                <a:solidFill>
                  <a:srgbClr val="00FF00"/>
                </a:solidFill>
                <a:latin typeface="Times New Roman" panose="02020603050405020304" pitchFamily="18" charset="0"/>
                <a:cs typeface="Times New Roman" panose="02020603050405020304" pitchFamily="18" charset="0"/>
              </a:rPr>
              <a:t>			       TFT 18-bit color (262,144 shades)</a:t>
            </a:r>
          </a:p>
          <a:p>
            <a:pPr marL="0" indent="0">
              <a:buNone/>
            </a:pPr>
            <a:r>
              <a:rPr lang="en-US" sz="2400" b="1" dirty="0">
                <a:solidFill>
                  <a:srgbClr val="00FF00"/>
                </a:solidFill>
                <a:latin typeface="Times New Roman" panose="02020603050405020304" pitchFamily="18" charset="0"/>
                <a:cs typeface="Times New Roman" panose="02020603050405020304" pitchFamily="18" charset="0"/>
              </a:rPr>
              <a:t>				with SD card on board</a:t>
            </a:r>
          </a:p>
        </p:txBody>
      </p:sp>
      <p:pic>
        <p:nvPicPr>
          <p:cNvPr id="5" name="Picture 4"/>
          <p:cNvPicPr>
            <a:picLocks noChangeAspect="1"/>
          </p:cNvPicPr>
          <p:nvPr/>
        </p:nvPicPr>
        <p:blipFill>
          <a:blip r:embed="rId2"/>
          <a:stretch>
            <a:fillRect/>
          </a:stretch>
        </p:blipFill>
        <p:spPr>
          <a:xfrm>
            <a:off x="3505200" y="2209800"/>
            <a:ext cx="2377440" cy="1375998"/>
          </a:xfrm>
          <a:prstGeom prst="rect">
            <a:avLst/>
          </a:prstGeom>
        </p:spPr>
      </p:pic>
      <p:pic>
        <p:nvPicPr>
          <p:cNvPr id="6" name="Picture 5"/>
          <p:cNvPicPr>
            <a:picLocks noChangeAspect="1"/>
          </p:cNvPicPr>
          <p:nvPr/>
        </p:nvPicPr>
        <p:blipFill>
          <a:blip r:embed="rId3"/>
          <a:stretch>
            <a:fillRect/>
          </a:stretch>
        </p:blipFill>
        <p:spPr>
          <a:xfrm rot="5400000">
            <a:off x="6626274" y="1675009"/>
            <a:ext cx="1375999" cy="2445579"/>
          </a:xfrm>
          <a:prstGeom prst="rect">
            <a:avLst/>
          </a:prstGeom>
        </p:spPr>
      </p:pic>
      <p:pic>
        <p:nvPicPr>
          <p:cNvPr id="8" name="Picture 7"/>
          <p:cNvPicPr>
            <a:picLocks noChangeAspect="1"/>
          </p:cNvPicPr>
          <p:nvPr/>
        </p:nvPicPr>
        <p:blipFill>
          <a:blip r:embed="rId4"/>
          <a:stretch>
            <a:fillRect/>
          </a:stretch>
        </p:blipFill>
        <p:spPr>
          <a:xfrm>
            <a:off x="3886200" y="3738221"/>
            <a:ext cx="4252791" cy="2437976"/>
          </a:xfrm>
          <a:prstGeom prst="rect">
            <a:avLst/>
          </a:prstGeom>
        </p:spPr>
      </p:pic>
      <p:pic>
        <p:nvPicPr>
          <p:cNvPr id="9" name="Picture 8"/>
          <p:cNvPicPr>
            <a:picLocks noChangeAspect="1"/>
          </p:cNvPicPr>
          <p:nvPr/>
        </p:nvPicPr>
        <p:blipFill>
          <a:blip r:embed="rId5"/>
          <a:stretch>
            <a:fillRect/>
          </a:stretch>
        </p:blipFill>
        <p:spPr>
          <a:xfrm>
            <a:off x="152400" y="1296202"/>
            <a:ext cx="3200400" cy="4829961"/>
          </a:xfrm>
          <a:prstGeom prst="rect">
            <a:avLst/>
          </a:prstGeom>
        </p:spPr>
      </p:pic>
    </p:spTree>
    <p:extLst>
      <p:ext uri="{BB962C8B-B14F-4D97-AF65-F5344CB8AC3E}">
        <p14:creationId xmlns:p14="http://schemas.microsoft.com/office/powerpoint/2010/main" val="532232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3760472" cy="9144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fontAlgn="base">
              <a:spcAft>
                <a:spcPct val="0"/>
              </a:spcAft>
            </a:pPr>
            <a:r>
              <a:rPr lang="en-US" sz="2800" b="1" dirty="0">
                <a:solidFill>
                  <a:srgbClr val="FF00FF"/>
                </a:solidFill>
                <a:latin typeface="Times New Roman" panose="02020603050405020304" pitchFamily="18" charset="0"/>
                <a:ea typeface="+mn-ea"/>
                <a:cs typeface="Times New Roman" panose="02020603050405020304" pitchFamily="18" charset="0"/>
              </a:rPr>
              <a:t>The ST7735R TFT LCD Controller/Driver</a:t>
            </a:r>
          </a:p>
        </p:txBody>
      </p:sp>
      <p:sp>
        <p:nvSpPr>
          <p:cNvPr id="3" name="Content Placeholder 2"/>
          <p:cNvSpPr>
            <a:spLocks noGrp="1"/>
          </p:cNvSpPr>
          <p:nvPr>
            <p:ph idx="1"/>
          </p:nvPr>
        </p:nvSpPr>
        <p:spPr>
          <a:xfrm>
            <a:off x="38100" y="1699041"/>
            <a:ext cx="6324600" cy="5059363"/>
          </a:xfrm>
        </p:spPr>
        <p:txBody>
          <a:bodyPr>
            <a:normAutofit/>
          </a:bodyPr>
          <a:lstStyle/>
          <a:p>
            <a:pPr marL="0" indent="0">
              <a:buNone/>
            </a:pPr>
            <a:r>
              <a:rPr lang="en-US" sz="2400" b="1" dirty="0">
                <a:solidFill>
                  <a:srgbClr val="00FF00"/>
                </a:solidFill>
                <a:latin typeface="Times New Roman" panose="02020603050405020304" pitchFamily="18" charset="0"/>
                <a:cs typeface="Times New Roman" panose="02020603050405020304" pitchFamily="18" charset="0"/>
              </a:rPr>
              <a:t>MCU interface</a:t>
            </a:r>
          </a:p>
          <a:p>
            <a:r>
              <a:rPr lang="en-US" sz="2000" b="1" i="1" dirty="0">
                <a:solidFill>
                  <a:srgbClr val="FFFF00"/>
                </a:solidFill>
              </a:rPr>
              <a:t>SPI (clock, data, CS)</a:t>
            </a:r>
          </a:p>
          <a:p>
            <a:pPr>
              <a:spcBef>
                <a:spcPts val="0"/>
              </a:spcBef>
            </a:pPr>
            <a:r>
              <a:rPr lang="en-US" sz="2000" b="1" i="1" dirty="0">
                <a:solidFill>
                  <a:srgbClr val="FFFF00"/>
                </a:solidFill>
              </a:rPr>
              <a:t>Data/Command Line</a:t>
            </a:r>
          </a:p>
          <a:p>
            <a:pPr marL="0" indent="0">
              <a:spcBef>
                <a:spcPts val="0"/>
              </a:spcBef>
              <a:buNone/>
            </a:pPr>
            <a:endParaRPr lang="en-US" sz="800" dirty="0"/>
          </a:p>
          <a:p>
            <a:pPr marL="0" indent="0">
              <a:spcBef>
                <a:spcPts val="0"/>
              </a:spcBef>
              <a:buNone/>
            </a:pPr>
            <a:r>
              <a:rPr lang="en-US" sz="2000" b="1" dirty="0">
                <a:solidFill>
                  <a:srgbClr val="00FF00"/>
                </a:solidFill>
                <a:latin typeface="Times New Roman" panose="02020603050405020304" pitchFamily="18" charset="0"/>
                <a:cs typeface="Times New Roman" panose="02020603050405020304" pitchFamily="18" charset="0"/>
              </a:rPr>
              <a:t>Charge pump (for LCD control voltages)</a:t>
            </a:r>
          </a:p>
          <a:p>
            <a:pPr marL="0" indent="0">
              <a:spcBef>
                <a:spcPts val="0"/>
              </a:spcBef>
              <a:buNone/>
            </a:pPr>
            <a:endParaRPr lang="en-US" sz="2000" b="1" dirty="0">
              <a:solidFill>
                <a:srgbClr val="00FF00"/>
              </a:solidFill>
              <a:latin typeface="Times New Roman" panose="02020603050405020304" pitchFamily="18" charset="0"/>
              <a:cs typeface="Times New Roman" panose="02020603050405020304" pitchFamily="18" charset="0"/>
            </a:endParaRPr>
          </a:p>
          <a:p>
            <a:pPr marL="0" indent="0">
              <a:buNone/>
            </a:pPr>
            <a:r>
              <a:rPr lang="en-US" sz="2000" b="1" dirty="0">
                <a:solidFill>
                  <a:srgbClr val="00FF00"/>
                </a:solidFill>
                <a:latin typeface="Times New Roman" panose="02020603050405020304" pitchFamily="18" charset="0"/>
                <a:cs typeface="Times New Roman" panose="02020603050405020304" pitchFamily="18" charset="0"/>
              </a:rPr>
              <a:t>Display RAM</a:t>
            </a:r>
          </a:p>
          <a:p>
            <a:pPr marL="0" indent="0">
              <a:buNone/>
            </a:pPr>
            <a:endParaRPr lang="en-US" sz="2000" b="1" dirty="0">
              <a:solidFill>
                <a:srgbClr val="00FF00"/>
              </a:solidFill>
              <a:latin typeface="Times New Roman" panose="02020603050405020304" pitchFamily="18" charset="0"/>
              <a:cs typeface="Times New Roman" panose="02020603050405020304" pitchFamily="18" charset="0"/>
            </a:endParaRPr>
          </a:p>
          <a:p>
            <a:pPr marL="0" indent="0">
              <a:buNone/>
            </a:pPr>
            <a:r>
              <a:rPr lang="en-US" sz="2000" b="1" dirty="0">
                <a:solidFill>
                  <a:srgbClr val="00FF00"/>
                </a:solidFill>
                <a:latin typeface="Times New Roman" panose="02020603050405020304" pitchFamily="18" charset="0"/>
                <a:cs typeface="Times New Roman" panose="02020603050405020304" pitchFamily="18" charset="0"/>
              </a:rPr>
              <a:t>Row and Column Drivers</a:t>
            </a:r>
          </a:p>
          <a:p>
            <a:pPr marL="0" indent="0">
              <a:spcBef>
                <a:spcPts val="0"/>
              </a:spcBef>
              <a:buNone/>
            </a:pPr>
            <a:endParaRPr lang="en-US" sz="2000" b="1" dirty="0">
              <a:solidFill>
                <a:srgbClr val="00FF00"/>
              </a:solidFill>
              <a:latin typeface="Times New Roman" panose="02020603050405020304" pitchFamily="18" charset="0"/>
              <a:cs typeface="Times New Roman" panose="02020603050405020304" pitchFamily="18" charset="0"/>
            </a:endParaRPr>
          </a:p>
          <a:p>
            <a:pPr marL="0" indent="0">
              <a:spcBef>
                <a:spcPts val="0"/>
              </a:spcBef>
              <a:buNone/>
            </a:pPr>
            <a:r>
              <a:rPr lang="en-US" sz="2000" b="1" dirty="0">
                <a:solidFill>
                  <a:srgbClr val="00FF00"/>
                </a:solidFill>
                <a:latin typeface="Times New Roman" panose="02020603050405020304" pitchFamily="18" charset="0"/>
                <a:cs typeface="Times New Roman" panose="02020603050405020304" pitchFamily="18" charset="0"/>
              </a:rPr>
              <a:t>RGB pixel intensity</a:t>
            </a:r>
          </a:p>
        </p:txBody>
      </p:sp>
      <p:pic>
        <p:nvPicPr>
          <p:cNvPr id="4" name="Picture 3"/>
          <p:cNvPicPr>
            <a:picLocks noChangeAspect="1"/>
          </p:cNvPicPr>
          <p:nvPr/>
        </p:nvPicPr>
        <p:blipFill>
          <a:blip r:embed="rId2"/>
          <a:stretch>
            <a:fillRect/>
          </a:stretch>
        </p:blipFill>
        <p:spPr>
          <a:xfrm>
            <a:off x="4572000" y="381000"/>
            <a:ext cx="4423813" cy="5842515"/>
          </a:xfrm>
          <a:prstGeom prst="rect">
            <a:avLst/>
          </a:prstGeom>
        </p:spPr>
      </p:pic>
      <p:sp>
        <p:nvSpPr>
          <p:cNvPr id="5" name="Rectangle 4"/>
          <p:cNvSpPr/>
          <p:nvPr/>
        </p:nvSpPr>
        <p:spPr>
          <a:xfrm>
            <a:off x="152400" y="6450627"/>
            <a:ext cx="5867399" cy="307777"/>
          </a:xfrm>
          <a:prstGeom prst="rect">
            <a:avLst/>
          </a:prstGeom>
        </p:spPr>
        <p:txBody>
          <a:bodyPr wrap="square">
            <a:spAutoFit/>
          </a:bodyPr>
          <a:lstStyle/>
          <a:p>
            <a:r>
              <a:rPr lang="en-US" sz="1400" dirty="0"/>
              <a:t>From:  ST7735R single-chip controller/driver data sheet</a:t>
            </a:r>
          </a:p>
        </p:txBody>
      </p:sp>
    </p:spTree>
    <p:extLst>
      <p:ext uri="{BB962C8B-B14F-4D97-AF65-F5344CB8AC3E}">
        <p14:creationId xmlns:p14="http://schemas.microsoft.com/office/powerpoint/2010/main" val="936676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239000" cy="5334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fontAlgn="base">
              <a:spcAft>
                <a:spcPct val="0"/>
              </a:spcAft>
            </a:pPr>
            <a:r>
              <a:rPr lang="en-US" sz="2800" b="1" dirty="0">
                <a:solidFill>
                  <a:srgbClr val="FF00FF"/>
                </a:solidFill>
                <a:latin typeface="Times New Roman" panose="02020603050405020304" pitchFamily="18" charset="0"/>
                <a:ea typeface="+mn-ea"/>
                <a:cs typeface="Times New Roman" panose="02020603050405020304" pitchFamily="18" charset="0"/>
              </a:rPr>
              <a:t>The ST7735R TFT LCD Controller/Driver</a:t>
            </a:r>
          </a:p>
        </p:txBody>
      </p:sp>
      <p:pic>
        <p:nvPicPr>
          <p:cNvPr id="3" name="Picture 2"/>
          <p:cNvPicPr>
            <a:picLocks noChangeAspect="1"/>
          </p:cNvPicPr>
          <p:nvPr/>
        </p:nvPicPr>
        <p:blipFill>
          <a:blip r:embed="rId2"/>
          <a:stretch>
            <a:fillRect/>
          </a:stretch>
        </p:blipFill>
        <p:spPr>
          <a:xfrm>
            <a:off x="457200" y="1524000"/>
            <a:ext cx="8305800" cy="3579528"/>
          </a:xfrm>
          <a:prstGeom prst="rect">
            <a:avLst/>
          </a:prstGeom>
        </p:spPr>
      </p:pic>
      <p:sp>
        <p:nvSpPr>
          <p:cNvPr id="4" name="Rectangle 3"/>
          <p:cNvSpPr/>
          <p:nvPr/>
        </p:nvSpPr>
        <p:spPr>
          <a:xfrm>
            <a:off x="2286000" y="6400800"/>
            <a:ext cx="5867399" cy="307777"/>
          </a:xfrm>
          <a:prstGeom prst="rect">
            <a:avLst/>
          </a:prstGeom>
        </p:spPr>
        <p:txBody>
          <a:bodyPr wrap="square">
            <a:spAutoFit/>
          </a:bodyPr>
          <a:lstStyle/>
          <a:p>
            <a:r>
              <a:rPr lang="en-US" sz="1400" b="1" dirty="0">
                <a:solidFill>
                  <a:srgbClr val="00FF00"/>
                </a:solidFill>
                <a:latin typeface="Times New Roman" panose="02020603050405020304" pitchFamily="18" charset="0"/>
                <a:cs typeface="Times New Roman" panose="02020603050405020304" pitchFamily="18" charset="0"/>
              </a:rPr>
              <a:t>From:  ST7735R single-chip controller/driver data sheet</a:t>
            </a:r>
          </a:p>
        </p:txBody>
      </p:sp>
    </p:spTree>
    <p:extLst>
      <p:ext uri="{BB962C8B-B14F-4D97-AF65-F5344CB8AC3E}">
        <p14:creationId xmlns:p14="http://schemas.microsoft.com/office/powerpoint/2010/main" val="3067006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001000" cy="381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fontAlgn="base">
              <a:spcAft>
                <a:spcPct val="0"/>
              </a:spcAft>
            </a:pPr>
            <a:r>
              <a:rPr lang="en-US" sz="2800" b="1" dirty="0">
                <a:solidFill>
                  <a:srgbClr val="FF00FF"/>
                </a:solidFill>
                <a:latin typeface="Times New Roman" panose="02020603050405020304" pitchFamily="18" charset="0"/>
                <a:ea typeface="+mn-ea"/>
                <a:cs typeface="Times New Roman" panose="02020603050405020304" pitchFamily="18" charset="0"/>
              </a:rPr>
              <a:t>The ST7735R TFT LCD Controller/Driver</a:t>
            </a:r>
          </a:p>
        </p:txBody>
      </p:sp>
      <p:pic>
        <p:nvPicPr>
          <p:cNvPr id="8" name="Picture 7"/>
          <p:cNvPicPr>
            <a:picLocks noChangeAspect="1"/>
          </p:cNvPicPr>
          <p:nvPr/>
        </p:nvPicPr>
        <p:blipFill rotWithShape="1">
          <a:blip r:embed="rId2"/>
          <a:srcRect t="20474"/>
          <a:stretch/>
        </p:blipFill>
        <p:spPr>
          <a:xfrm>
            <a:off x="609599" y="1676400"/>
            <a:ext cx="7543800" cy="4223745"/>
          </a:xfrm>
          <a:prstGeom prst="rect">
            <a:avLst/>
          </a:prstGeom>
        </p:spPr>
      </p:pic>
      <p:sp>
        <p:nvSpPr>
          <p:cNvPr id="3" name="Rectangle 2"/>
          <p:cNvSpPr/>
          <p:nvPr/>
        </p:nvSpPr>
        <p:spPr>
          <a:xfrm>
            <a:off x="1143000" y="1066800"/>
            <a:ext cx="6858000" cy="400110"/>
          </a:xfrm>
          <a:prstGeom prst="rect">
            <a:avLst/>
          </a:prstGeom>
        </p:spPr>
        <p:txBody>
          <a:bodyPr wrap="square">
            <a:spAutoFit/>
          </a:bodyPr>
          <a:lstStyle/>
          <a:p>
            <a:r>
              <a:rPr lang="en-US" sz="2000" b="1" dirty="0">
                <a:solidFill>
                  <a:srgbClr val="00FF00"/>
                </a:solidFill>
                <a:latin typeface="Times New Roman" panose="02020603050405020304" pitchFamily="18" charset="0"/>
                <a:cs typeface="Times New Roman" panose="02020603050405020304" pitchFamily="18" charset="0"/>
              </a:rPr>
              <a:t>Write data for 16-bit/pixel (RGB 5-6-5-bit input), 65K-Colors</a:t>
            </a:r>
            <a:endParaRPr lang="en-US" sz="2000" dirty="0">
              <a:solidFill>
                <a:srgbClr val="00FF00"/>
              </a:solidFill>
              <a:latin typeface="Times New Roman" panose="02020603050405020304" pitchFamily="18" charset="0"/>
              <a:cs typeface="Times New Roman" panose="02020603050405020304" pitchFamily="18" charset="0"/>
            </a:endParaRPr>
          </a:p>
        </p:txBody>
      </p:sp>
      <p:sp>
        <p:nvSpPr>
          <p:cNvPr id="5" name="Rectangle 4"/>
          <p:cNvSpPr/>
          <p:nvPr/>
        </p:nvSpPr>
        <p:spPr>
          <a:xfrm>
            <a:off x="2286000" y="6474023"/>
            <a:ext cx="5867399" cy="307777"/>
          </a:xfrm>
          <a:prstGeom prst="rect">
            <a:avLst/>
          </a:prstGeom>
        </p:spPr>
        <p:txBody>
          <a:bodyPr wrap="square">
            <a:spAutoFit/>
          </a:bodyPr>
          <a:lstStyle/>
          <a:p>
            <a:r>
              <a:rPr lang="en-US" sz="1400" b="1" dirty="0">
                <a:solidFill>
                  <a:srgbClr val="FF66FF"/>
                </a:solidFill>
                <a:latin typeface="Times New Roman" panose="02020603050405020304" pitchFamily="18" charset="0"/>
                <a:cs typeface="Times New Roman" panose="02020603050405020304" pitchFamily="18" charset="0"/>
              </a:rPr>
              <a:t>From:  ST7735R single-chip controller/driver data sheet</a:t>
            </a:r>
          </a:p>
        </p:txBody>
      </p:sp>
    </p:spTree>
    <p:extLst>
      <p:ext uri="{BB962C8B-B14F-4D97-AF65-F5344CB8AC3E}">
        <p14:creationId xmlns:p14="http://schemas.microsoft.com/office/powerpoint/2010/main" val="3930086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620000" cy="485775"/>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fontAlgn="base">
              <a:spcAft>
                <a:spcPct val="0"/>
              </a:spcAft>
            </a:pPr>
            <a:r>
              <a:rPr lang="en-US" sz="2800" b="1" dirty="0">
                <a:solidFill>
                  <a:srgbClr val="FF00FF"/>
                </a:solidFill>
                <a:latin typeface="Times New Roman" panose="02020603050405020304" pitchFamily="18" charset="0"/>
                <a:ea typeface="+mn-ea"/>
                <a:cs typeface="Times New Roman" panose="02020603050405020304" pitchFamily="18" charset="0"/>
              </a:rPr>
              <a:t>The ST7735R TFT LCD Controller/Driver</a:t>
            </a:r>
          </a:p>
        </p:txBody>
      </p:sp>
      <p:pic>
        <p:nvPicPr>
          <p:cNvPr id="3" name="Picture 2"/>
          <p:cNvPicPr>
            <a:picLocks noChangeAspect="1"/>
          </p:cNvPicPr>
          <p:nvPr/>
        </p:nvPicPr>
        <p:blipFill>
          <a:blip r:embed="rId3"/>
          <a:stretch>
            <a:fillRect/>
          </a:stretch>
        </p:blipFill>
        <p:spPr>
          <a:xfrm>
            <a:off x="1638591" y="990600"/>
            <a:ext cx="5714417" cy="5076825"/>
          </a:xfrm>
          <a:prstGeom prst="rect">
            <a:avLst/>
          </a:prstGeom>
        </p:spPr>
      </p:pic>
      <p:sp>
        <p:nvSpPr>
          <p:cNvPr id="4" name="Rectangle 3"/>
          <p:cNvSpPr/>
          <p:nvPr/>
        </p:nvSpPr>
        <p:spPr>
          <a:xfrm>
            <a:off x="4648200" y="6321623"/>
            <a:ext cx="4545330" cy="307777"/>
          </a:xfrm>
          <a:prstGeom prst="rect">
            <a:avLst/>
          </a:prstGeom>
        </p:spPr>
        <p:txBody>
          <a:bodyPr wrap="square">
            <a:spAutoFit/>
          </a:bodyPr>
          <a:lstStyle/>
          <a:p>
            <a:r>
              <a:rPr lang="en-US" sz="1400" dirty="0"/>
              <a:t>From:  ST7735R single-chip controller/driver data sheet</a:t>
            </a:r>
          </a:p>
        </p:txBody>
      </p:sp>
    </p:spTree>
    <p:extLst>
      <p:ext uri="{BB962C8B-B14F-4D97-AF65-F5344CB8AC3E}">
        <p14:creationId xmlns:p14="http://schemas.microsoft.com/office/powerpoint/2010/main" val="1101098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70" name="Group 169"/>
          <p:cNvGrpSpPr/>
          <p:nvPr/>
        </p:nvGrpSpPr>
        <p:grpSpPr>
          <a:xfrm>
            <a:off x="1447800" y="457200"/>
            <a:ext cx="6870302" cy="5518730"/>
            <a:chOff x="1447800" y="457200"/>
            <a:chExt cx="6870302" cy="5518730"/>
          </a:xfrm>
        </p:grpSpPr>
        <p:cxnSp>
          <p:nvCxnSpPr>
            <p:cNvPr id="77" name="Straight Connector 76"/>
            <p:cNvCxnSpPr/>
            <p:nvPr/>
          </p:nvCxnSpPr>
          <p:spPr>
            <a:xfrm>
              <a:off x="5211775" y="1204492"/>
              <a:ext cx="576755" cy="0"/>
            </a:xfrm>
            <a:prstGeom prst="line">
              <a:avLst/>
            </a:prstGeom>
            <a:ln w="3810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4460457" y="1204492"/>
              <a:ext cx="782889" cy="0"/>
            </a:xfrm>
            <a:prstGeom prst="straightConnector1">
              <a:avLst/>
            </a:prstGeom>
            <a:noFill/>
            <a:ln w="38100" cap="flat" cmpd="sng" algn="ctr">
              <a:solidFill>
                <a:srgbClr val="FF00FF"/>
              </a:solidFill>
              <a:prstDash val="solid"/>
              <a:miter lim="800000"/>
              <a:tailEnd type="triangle"/>
            </a:ln>
            <a:effectLst/>
          </p:spPr>
        </p:cxnSp>
        <p:cxnSp>
          <p:nvCxnSpPr>
            <p:cNvPr id="76" name="Straight Connector 75"/>
            <p:cNvCxnSpPr/>
            <p:nvPr/>
          </p:nvCxnSpPr>
          <p:spPr>
            <a:xfrm>
              <a:off x="5141948" y="913991"/>
              <a:ext cx="576755" cy="0"/>
            </a:xfrm>
            <a:prstGeom prst="line">
              <a:avLst/>
            </a:prstGeom>
            <a:ln w="3810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390630" y="913991"/>
              <a:ext cx="782889" cy="0"/>
            </a:xfrm>
            <a:prstGeom prst="straightConnector1">
              <a:avLst/>
            </a:prstGeom>
            <a:noFill/>
            <a:ln w="38100" cap="flat" cmpd="sng" algn="ctr">
              <a:solidFill>
                <a:srgbClr val="FF00FF"/>
              </a:solidFill>
              <a:prstDash val="solid"/>
              <a:miter lim="800000"/>
              <a:tailEnd type="triangle"/>
            </a:ln>
            <a:effectLst/>
          </p:spPr>
        </p:cxnSp>
        <p:sp>
          <p:nvSpPr>
            <p:cNvPr id="22" name="Rectangle 21"/>
            <p:cNvSpPr/>
            <p:nvPr/>
          </p:nvSpPr>
          <p:spPr>
            <a:xfrm>
              <a:off x="3309493" y="459883"/>
              <a:ext cx="1182266" cy="828314"/>
            </a:xfrm>
            <a:prstGeom prst="rect">
              <a:avLst/>
            </a:prstGeom>
            <a:solidFill>
              <a:srgbClr val="FFFF00"/>
            </a:solidFill>
            <a:ln w="9525" cap="flat" cmpd="sng" algn="ctr">
              <a:solidFill>
                <a:srgbClr val="FFFF00"/>
              </a:solidFill>
              <a:prstDash val="solid"/>
              <a:round/>
              <a:headEnd type="none" w="med" len="med"/>
              <a:tailEnd type="none" w="med" len="med"/>
            </a:ln>
            <a:effectLst>
              <a:glow rad="228600">
                <a:srgbClr val="5B9BD5">
                  <a:satMod val="175000"/>
                  <a:alpha val="40000"/>
                </a:srgbClr>
              </a:glow>
              <a:outerShdw blurRad="44450" dist="27940" dir="5400000" algn="ctr">
                <a:srgbClr val="000000">
                  <a:alpha val="32000"/>
                </a:srgbClr>
              </a:outerShdw>
              <a:reflection blurRad="6350" stA="50000" endA="300" endPos="55500" dist="101600" dir="5400000" sy="-100000" algn="bl" rotWithShape="0"/>
            </a:effectLst>
            <a:scene3d>
              <a:camera prst="orthographicFront">
                <a:rot lat="0" lon="0" rev="0"/>
              </a:camera>
              <a:lightRig rig="balanced" dir="t">
                <a:rot lat="0" lon="0" rev="8700000"/>
              </a:lightRig>
            </a:scene3d>
            <a:sp3d>
              <a:bevelT w="190500" h="38100"/>
            </a:sp3d>
          </p:spPr>
          <p:txBody>
            <a:bodyPr wrap="square">
              <a:spAutoFit/>
            </a:bodyPr>
            <a:lstStyle/>
            <a:p>
              <a:pPr marL="0" marR="0" lvl="0" indent="0" algn="ctr" defTabSz="914400" eaLnBrk="1" fontAlgn="base" latinLnBrk="0" hangingPunct="1">
                <a:lnSpc>
                  <a:spcPct val="85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Calibri"/>
                <a:ea typeface="MS PGothic" pitchFamily="34" charset="-128"/>
              </a:endParaRPr>
            </a:p>
          </p:txBody>
        </p:sp>
        <p:sp>
          <p:nvSpPr>
            <p:cNvPr id="18" name="TextBox 17"/>
            <p:cNvSpPr txBox="1"/>
            <p:nvPr/>
          </p:nvSpPr>
          <p:spPr>
            <a:xfrm>
              <a:off x="1537671" y="3156245"/>
              <a:ext cx="1197251" cy="861774"/>
            </a:xfrm>
            <a:prstGeom prst="rect">
              <a:avLst/>
            </a:prstGeom>
            <a:noFill/>
          </p:spPr>
          <p:txBody>
            <a:bodyPr wrap="none" rtlCol="0">
              <a:spAutoFit/>
            </a:bodyPr>
            <a:lstStyle/>
            <a:p>
              <a:pPr algn="ctr"/>
              <a:r>
                <a:rPr lang="en-US" b="1" dirty="0">
                  <a:solidFill>
                    <a:srgbClr val="FFFF00"/>
                  </a:solidFill>
                  <a:latin typeface="Times New Roman" panose="02020603050405020304" pitchFamily="18" charset="0"/>
                  <a:cs typeface="Times New Roman" panose="02020603050405020304" pitchFamily="18" charset="0"/>
                </a:rPr>
                <a:t>MOSI</a:t>
              </a:r>
            </a:p>
            <a:p>
              <a:pPr algn="ctr"/>
              <a:r>
                <a:rPr lang="en-US" sz="1600" b="1" dirty="0">
                  <a:solidFill>
                    <a:srgbClr val="FFFF00"/>
                  </a:solidFill>
                  <a:latin typeface="Times New Roman" panose="02020603050405020304" pitchFamily="18" charset="0"/>
                  <a:cs typeface="Times New Roman" panose="02020603050405020304" pitchFamily="18" charset="0"/>
                </a:rPr>
                <a:t>Master out </a:t>
              </a:r>
            </a:p>
            <a:p>
              <a:pPr algn="ctr"/>
              <a:r>
                <a:rPr lang="en-US" sz="1600" b="1" dirty="0">
                  <a:solidFill>
                    <a:srgbClr val="FFFF00"/>
                  </a:solidFill>
                  <a:latin typeface="Times New Roman" panose="02020603050405020304" pitchFamily="18" charset="0"/>
                  <a:cs typeface="Times New Roman" panose="02020603050405020304" pitchFamily="18" charset="0"/>
                </a:rPr>
                <a:t>Slave in</a:t>
              </a:r>
            </a:p>
          </p:txBody>
        </p:sp>
        <p:sp>
          <p:nvSpPr>
            <p:cNvPr id="19" name="TextBox 18"/>
            <p:cNvSpPr txBox="1"/>
            <p:nvPr/>
          </p:nvSpPr>
          <p:spPr>
            <a:xfrm>
              <a:off x="2189656" y="1527933"/>
              <a:ext cx="484428" cy="307777"/>
            </a:xfrm>
            <a:prstGeom prst="rect">
              <a:avLst/>
            </a:prstGeom>
            <a:noFill/>
          </p:spPr>
          <p:txBody>
            <a:bodyPr wrap="none" rtlCol="0">
              <a:spAutoFit/>
            </a:bodyPr>
            <a:lstStyle/>
            <a:p>
              <a:pPr algn="ctr"/>
              <a:r>
                <a:rPr lang="en-US" sz="1400" b="1" dirty="0">
                  <a:solidFill>
                    <a:srgbClr val="FFFF00"/>
                  </a:solidFill>
                  <a:latin typeface="Times New Roman" panose="02020603050405020304" pitchFamily="18" charset="0"/>
                  <a:cs typeface="Times New Roman" panose="02020603050405020304" pitchFamily="18" charset="0"/>
                </a:rPr>
                <a:t>Idle</a:t>
              </a:r>
            </a:p>
          </p:txBody>
        </p:sp>
        <p:sp>
          <p:nvSpPr>
            <p:cNvPr id="20" name="TextBox 19"/>
            <p:cNvSpPr txBox="1"/>
            <p:nvPr/>
          </p:nvSpPr>
          <p:spPr>
            <a:xfrm>
              <a:off x="7320724" y="1359051"/>
              <a:ext cx="917239" cy="523220"/>
            </a:xfrm>
            <a:prstGeom prst="rect">
              <a:avLst/>
            </a:prstGeom>
            <a:noFill/>
          </p:spPr>
          <p:txBody>
            <a:bodyPr wrap="none" rtlCol="0">
              <a:spAutoFit/>
            </a:bodyPr>
            <a:lstStyle/>
            <a:p>
              <a:pPr algn="ctr"/>
              <a:r>
                <a:rPr lang="en-US" sz="1400" b="1" dirty="0">
                  <a:solidFill>
                    <a:srgbClr val="FFFF00"/>
                  </a:solidFill>
                  <a:latin typeface="Times New Roman" panose="02020603050405020304" pitchFamily="18" charset="0"/>
                  <a:cs typeface="Times New Roman" panose="02020603050405020304" pitchFamily="18" charset="0"/>
                </a:rPr>
                <a:t>Idle or</a:t>
              </a:r>
            </a:p>
            <a:p>
              <a:pPr algn="ctr"/>
              <a:r>
                <a:rPr lang="en-US" sz="1400" b="1" dirty="0">
                  <a:solidFill>
                    <a:srgbClr val="FFFF00"/>
                  </a:solidFill>
                  <a:latin typeface="Times New Roman" panose="02020603050405020304" pitchFamily="18" charset="0"/>
                  <a:cs typeface="Times New Roman" panose="02020603050405020304" pitchFamily="18" charset="0"/>
                </a:rPr>
                <a:t>Next byte</a:t>
              </a:r>
            </a:p>
          </p:txBody>
        </p:sp>
        <p:cxnSp>
          <p:nvCxnSpPr>
            <p:cNvPr id="23" name="Straight Arrow Connector 22"/>
            <p:cNvCxnSpPr/>
            <p:nvPr/>
          </p:nvCxnSpPr>
          <p:spPr>
            <a:xfrm flipV="1">
              <a:off x="4406773" y="609191"/>
              <a:ext cx="782889" cy="0"/>
            </a:xfrm>
            <a:prstGeom prst="straightConnector1">
              <a:avLst/>
            </a:prstGeom>
            <a:noFill/>
            <a:ln w="38100" cap="flat" cmpd="sng" algn="ctr">
              <a:solidFill>
                <a:srgbClr val="FFFF00"/>
              </a:solidFill>
              <a:prstDash val="solid"/>
              <a:miter lim="800000"/>
              <a:tailEnd type="triangle"/>
            </a:ln>
            <a:effectLst/>
          </p:spPr>
        </p:cxnSp>
        <p:sp>
          <p:nvSpPr>
            <p:cNvPr id="25" name="TextBox 24"/>
            <p:cNvSpPr txBox="1"/>
            <p:nvPr/>
          </p:nvSpPr>
          <p:spPr>
            <a:xfrm>
              <a:off x="3524180" y="457200"/>
              <a:ext cx="732893" cy="830997"/>
            </a:xfrm>
            <a:prstGeom prst="rect">
              <a:avLst/>
            </a:prstGeom>
            <a:noFill/>
          </p:spPr>
          <p:txBody>
            <a:bodyPr wrap="none" rtlCol="0">
              <a:spAutoFit/>
            </a:bodyPr>
            <a:lstStyle/>
            <a:p>
              <a:r>
                <a:rPr lang="en-US" sz="1600" b="1" dirty="0">
                  <a:solidFill>
                    <a:prstClr val="black"/>
                  </a:solidFill>
                  <a:latin typeface="Times New Roman" panose="02020603050405020304" pitchFamily="18" charset="0"/>
                  <a:cs typeface="Times New Roman" panose="02020603050405020304" pitchFamily="18" charset="0"/>
                </a:rPr>
                <a:t>SCK</a:t>
              </a:r>
            </a:p>
            <a:p>
              <a:r>
                <a:rPr lang="en-US" sz="1600" b="1" dirty="0">
                  <a:solidFill>
                    <a:prstClr val="black"/>
                  </a:solidFill>
                  <a:latin typeface="Times New Roman" panose="02020603050405020304" pitchFamily="18" charset="0"/>
                  <a:cs typeface="Times New Roman" panose="02020603050405020304" pitchFamily="18" charset="0"/>
                </a:rPr>
                <a:t>MOSI</a:t>
              </a:r>
            </a:p>
            <a:p>
              <a:r>
                <a:rPr lang="en-US" sz="1600" b="1" dirty="0">
                  <a:solidFill>
                    <a:prstClr val="black"/>
                  </a:solidFill>
                  <a:latin typeface="Times New Roman" panose="02020603050405020304" pitchFamily="18" charset="0"/>
                  <a:cs typeface="Times New Roman" panose="02020603050405020304" pitchFamily="18" charset="0"/>
                </a:rPr>
                <a:t>MISO</a:t>
              </a:r>
            </a:p>
          </p:txBody>
        </p:sp>
        <p:grpSp>
          <p:nvGrpSpPr>
            <p:cNvPr id="81" name="Group 80"/>
            <p:cNvGrpSpPr/>
            <p:nvPr/>
          </p:nvGrpSpPr>
          <p:grpSpPr>
            <a:xfrm>
              <a:off x="2348829" y="1876258"/>
              <a:ext cx="3201665" cy="679902"/>
              <a:chOff x="2682613" y="2521124"/>
              <a:chExt cx="6436279" cy="679902"/>
            </a:xfrm>
          </p:grpSpPr>
          <p:cxnSp>
            <p:nvCxnSpPr>
              <p:cNvPr id="29" name="Straight Connector 28"/>
              <p:cNvCxnSpPr/>
              <p:nvPr/>
            </p:nvCxnSpPr>
            <p:spPr>
              <a:xfrm flipV="1">
                <a:off x="2682613" y="2548773"/>
                <a:ext cx="640080" cy="0"/>
              </a:xfrm>
              <a:prstGeom prst="line">
                <a:avLst/>
              </a:prstGeom>
              <a:noFill/>
              <a:ln w="38100" cap="flat" cmpd="sng" algn="ctr">
                <a:solidFill>
                  <a:srgbClr val="00FF00"/>
                </a:solidFill>
                <a:prstDash val="solid"/>
                <a:miter lim="800000"/>
              </a:ln>
              <a:effectLst/>
            </p:spPr>
          </p:cxnSp>
          <p:cxnSp>
            <p:nvCxnSpPr>
              <p:cNvPr id="30" name="Straight Connector 29"/>
              <p:cNvCxnSpPr/>
              <p:nvPr/>
            </p:nvCxnSpPr>
            <p:spPr>
              <a:xfrm flipV="1">
                <a:off x="3336470" y="3181107"/>
                <a:ext cx="243331" cy="0"/>
              </a:xfrm>
              <a:prstGeom prst="line">
                <a:avLst/>
              </a:prstGeom>
              <a:noFill/>
              <a:ln w="38100" cap="flat" cmpd="sng" algn="ctr">
                <a:solidFill>
                  <a:srgbClr val="00FF00"/>
                </a:solidFill>
                <a:prstDash val="solid"/>
                <a:miter lim="800000"/>
              </a:ln>
              <a:effectLst/>
            </p:spPr>
          </p:cxnSp>
          <p:cxnSp>
            <p:nvCxnSpPr>
              <p:cNvPr id="31" name="Straight Connector 30"/>
              <p:cNvCxnSpPr/>
              <p:nvPr/>
            </p:nvCxnSpPr>
            <p:spPr>
              <a:xfrm>
                <a:off x="3326945" y="2544709"/>
                <a:ext cx="0" cy="636401"/>
              </a:xfrm>
              <a:prstGeom prst="line">
                <a:avLst/>
              </a:prstGeom>
              <a:noFill/>
              <a:ln w="38100" cap="flat" cmpd="sng" algn="ctr">
                <a:solidFill>
                  <a:srgbClr val="00FF00"/>
                </a:solidFill>
                <a:prstDash val="solid"/>
                <a:miter lim="800000"/>
              </a:ln>
              <a:effectLst/>
            </p:spPr>
          </p:cxnSp>
          <p:cxnSp>
            <p:nvCxnSpPr>
              <p:cNvPr id="32" name="Straight Connector 31"/>
              <p:cNvCxnSpPr/>
              <p:nvPr/>
            </p:nvCxnSpPr>
            <p:spPr>
              <a:xfrm flipV="1">
                <a:off x="3579800" y="2551036"/>
                <a:ext cx="243331" cy="0"/>
              </a:xfrm>
              <a:prstGeom prst="line">
                <a:avLst/>
              </a:prstGeom>
              <a:noFill/>
              <a:ln w="38100" cap="flat" cmpd="sng" algn="ctr">
                <a:solidFill>
                  <a:srgbClr val="00FF00"/>
                </a:solidFill>
                <a:prstDash val="solid"/>
                <a:miter lim="800000"/>
              </a:ln>
              <a:effectLst/>
            </p:spPr>
          </p:cxnSp>
          <p:cxnSp>
            <p:nvCxnSpPr>
              <p:cNvPr id="33" name="Straight Connector 32"/>
              <p:cNvCxnSpPr/>
              <p:nvPr/>
            </p:nvCxnSpPr>
            <p:spPr>
              <a:xfrm flipV="1">
                <a:off x="3823131" y="3173848"/>
                <a:ext cx="243331" cy="0"/>
              </a:xfrm>
              <a:prstGeom prst="line">
                <a:avLst/>
              </a:prstGeom>
              <a:noFill/>
              <a:ln w="38100" cap="flat" cmpd="sng" algn="ctr">
                <a:solidFill>
                  <a:srgbClr val="00FF00"/>
                </a:solidFill>
                <a:prstDash val="solid"/>
                <a:miter lim="800000"/>
              </a:ln>
              <a:effectLst/>
            </p:spPr>
          </p:cxnSp>
          <p:cxnSp>
            <p:nvCxnSpPr>
              <p:cNvPr id="34" name="Straight Connector 33"/>
              <p:cNvCxnSpPr/>
              <p:nvPr/>
            </p:nvCxnSpPr>
            <p:spPr>
              <a:xfrm>
                <a:off x="3579800" y="2564625"/>
                <a:ext cx="0" cy="636401"/>
              </a:xfrm>
              <a:prstGeom prst="line">
                <a:avLst/>
              </a:prstGeom>
              <a:noFill/>
              <a:ln w="38100" cap="flat" cmpd="sng" algn="ctr">
                <a:solidFill>
                  <a:srgbClr val="00FF00"/>
                </a:solidFill>
                <a:prstDash val="solid"/>
                <a:miter lim="800000"/>
                <a:headEnd type="none" w="med" len="med"/>
                <a:tailEnd type="triangle" w="med" len="med"/>
              </a:ln>
              <a:effectLst/>
            </p:spPr>
          </p:cxnSp>
          <p:cxnSp>
            <p:nvCxnSpPr>
              <p:cNvPr id="35" name="Straight Connector 34"/>
              <p:cNvCxnSpPr/>
              <p:nvPr/>
            </p:nvCxnSpPr>
            <p:spPr>
              <a:xfrm>
                <a:off x="3823131" y="2537447"/>
                <a:ext cx="0" cy="636401"/>
              </a:xfrm>
              <a:prstGeom prst="line">
                <a:avLst/>
              </a:prstGeom>
              <a:noFill/>
              <a:ln w="38100" cap="flat" cmpd="sng" algn="ctr">
                <a:solidFill>
                  <a:srgbClr val="00FF00"/>
                </a:solidFill>
                <a:prstDash val="solid"/>
                <a:miter lim="800000"/>
              </a:ln>
              <a:effectLst/>
            </p:spPr>
          </p:cxnSp>
          <p:cxnSp>
            <p:nvCxnSpPr>
              <p:cNvPr id="36" name="Straight Connector 35"/>
              <p:cNvCxnSpPr/>
              <p:nvPr/>
            </p:nvCxnSpPr>
            <p:spPr>
              <a:xfrm flipV="1">
                <a:off x="4058193" y="2546507"/>
                <a:ext cx="243331" cy="0"/>
              </a:xfrm>
              <a:prstGeom prst="line">
                <a:avLst/>
              </a:prstGeom>
              <a:noFill/>
              <a:ln w="38100" cap="flat" cmpd="sng" algn="ctr">
                <a:solidFill>
                  <a:srgbClr val="00FF00"/>
                </a:solidFill>
                <a:prstDash val="solid"/>
                <a:miter lim="800000"/>
              </a:ln>
              <a:effectLst/>
            </p:spPr>
          </p:cxnSp>
          <p:cxnSp>
            <p:nvCxnSpPr>
              <p:cNvPr id="37" name="Straight Connector 36"/>
              <p:cNvCxnSpPr/>
              <p:nvPr/>
            </p:nvCxnSpPr>
            <p:spPr>
              <a:xfrm flipV="1">
                <a:off x="4301523" y="3169316"/>
                <a:ext cx="243331" cy="0"/>
              </a:xfrm>
              <a:prstGeom prst="line">
                <a:avLst/>
              </a:prstGeom>
              <a:noFill/>
              <a:ln w="38100" cap="flat" cmpd="sng" algn="ctr">
                <a:solidFill>
                  <a:srgbClr val="00FF00"/>
                </a:solidFill>
                <a:prstDash val="solid"/>
                <a:miter lim="800000"/>
              </a:ln>
              <a:effectLst/>
            </p:spPr>
          </p:cxnSp>
          <p:cxnSp>
            <p:nvCxnSpPr>
              <p:cNvPr id="38" name="Straight Connector 37"/>
              <p:cNvCxnSpPr/>
              <p:nvPr/>
            </p:nvCxnSpPr>
            <p:spPr>
              <a:xfrm>
                <a:off x="4058193" y="2560096"/>
                <a:ext cx="0" cy="636401"/>
              </a:xfrm>
              <a:prstGeom prst="line">
                <a:avLst/>
              </a:prstGeom>
              <a:noFill/>
              <a:ln w="38100" cap="flat" cmpd="sng" algn="ctr">
                <a:solidFill>
                  <a:srgbClr val="00FF00"/>
                </a:solidFill>
                <a:prstDash val="solid"/>
                <a:miter lim="800000"/>
                <a:headEnd type="none" w="med" len="med"/>
                <a:tailEnd type="triangle" w="med" len="med"/>
              </a:ln>
              <a:effectLst/>
            </p:spPr>
          </p:cxnSp>
          <p:cxnSp>
            <p:nvCxnSpPr>
              <p:cNvPr id="39" name="Straight Connector 38"/>
              <p:cNvCxnSpPr/>
              <p:nvPr/>
            </p:nvCxnSpPr>
            <p:spPr>
              <a:xfrm>
                <a:off x="4301523" y="2532918"/>
                <a:ext cx="0" cy="636401"/>
              </a:xfrm>
              <a:prstGeom prst="line">
                <a:avLst/>
              </a:prstGeom>
              <a:noFill/>
              <a:ln w="38100" cap="flat" cmpd="sng" algn="ctr">
                <a:solidFill>
                  <a:srgbClr val="00FF00"/>
                </a:solidFill>
                <a:prstDash val="solid"/>
                <a:miter lim="800000"/>
              </a:ln>
              <a:effectLst/>
            </p:spPr>
          </p:cxnSp>
          <p:cxnSp>
            <p:nvCxnSpPr>
              <p:cNvPr id="40" name="Straight Connector 39"/>
              <p:cNvCxnSpPr/>
              <p:nvPr/>
            </p:nvCxnSpPr>
            <p:spPr>
              <a:xfrm flipV="1">
                <a:off x="4544854" y="2548770"/>
                <a:ext cx="243331" cy="0"/>
              </a:xfrm>
              <a:prstGeom prst="line">
                <a:avLst/>
              </a:prstGeom>
              <a:noFill/>
              <a:ln w="38100" cap="flat" cmpd="sng" algn="ctr">
                <a:solidFill>
                  <a:srgbClr val="00FF00"/>
                </a:solidFill>
                <a:prstDash val="solid"/>
                <a:miter lim="800000"/>
              </a:ln>
              <a:effectLst/>
            </p:spPr>
          </p:cxnSp>
          <p:cxnSp>
            <p:nvCxnSpPr>
              <p:cNvPr id="41" name="Straight Connector 40"/>
              <p:cNvCxnSpPr/>
              <p:nvPr/>
            </p:nvCxnSpPr>
            <p:spPr>
              <a:xfrm flipV="1">
                <a:off x="4788184" y="3171582"/>
                <a:ext cx="243331" cy="0"/>
              </a:xfrm>
              <a:prstGeom prst="line">
                <a:avLst/>
              </a:prstGeom>
              <a:noFill/>
              <a:ln w="38100" cap="flat" cmpd="sng" algn="ctr">
                <a:solidFill>
                  <a:srgbClr val="00FF00"/>
                </a:solidFill>
                <a:prstDash val="solid"/>
                <a:miter lim="800000"/>
              </a:ln>
              <a:effectLst/>
            </p:spPr>
          </p:cxnSp>
          <p:cxnSp>
            <p:nvCxnSpPr>
              <p:cNvPr id="42" name="Straight Connector 41"/>
              <p:cNvCxnSpPr/>
              <p:nvPr/>
            </p:nvCxnSpPr>
            <p:spPr>
              <a:xfrm>
                <a:off x="4544854" y="2562359"/>
                <a:ext cx="0" cy="636401"/>
              </a:xfrm>
              <a:prstGeom prst="line">
                <a:avLst/>
              </a:prstGeom>
              <a:noFill/>
              <a:ln w="38100" cap="flat" cmpd="sng" algn="ctr">
                <a:solidFill>
                  <a:srgbClr val="00FF00"/>
                </a:solidFill>
                <a:prstDash val="solid"/>
                <a:miter lim="800000"/>
                <a:headEnd type="none" w="med" len="med"/>
                <a:tailEnd type="triangle" w="med" len="med"/>
              </a:ln>
              <a:effectLst/>
            </p:spPr>
          </p:cxnSp>
          <p:cxnSp>
            <p:nvCxnSpPr>
              <p:cNvPr id="43" name="Straight Connector 42"/>
              <p:cNvCxnSpPr/>
              <p:nvPr/>
            </p:nvCxnSpPr>
            <p:spPr>
              <a:xfrm>
                <a:off x="4788184" y="2535181"/>
                <a:ext cx="0" cy="636401"/>
              </a:xfrm>
              <a:prstGeom prst="line">
                <a:avLst/>
              </a:prstGeom>
              <a:noFill/>
              <a:ln w="38100" cap="flat" cmpd="sng" algn="ctr">
                <a:solidFill>
                  <a:srgbClr val="00FF00"/>
                </a:solidFill>
                <a:prstDash val="solid"/>
                <a:miter lim="800000"/>
              </a:ln>
              <a:effectLst/>
            </p:spPr>
          </p:cxnSp>
          <p:cxnSp>
            <p:nvCxnSpPr>
              <p:cNvPr id="44" name="Straight Connector 43"/>
              <p:cNvCxnSpPr/>
              <p:nvPr/>
            </p:nvCxnSpPr>
            <p:spPr>
              <a:xfrm flipV="1">
                <a:off x="5027912" y="2536979"/>
                <a:ext cx="243331" cy="0"/>
              </a:xfrm>
              <a:prstGeom prst="line">
                <a:avLst/>
              </a:prstGeom>
              <a:noFill/>
              <a:ln w="38100" cap="flat" cmpd="sng" algn="ctr">
                <a:solidFill>
                  <a:srgbClr val="00FF00"/>
                </a:solidFill>
                <a:prstDash val="solid"/>
                <a:miter lim="800000"/>
              </a:ln>
              <a:effectLst/>
            </p:spPr>
          </p:cxnSp>
          <p:cxnSp>
            <p:nvCxnSpPr>
              <p:cNvPr id="45" name="Straight Connector 44"/>
              <p:cNvCxnSpPr/>
              <p:nvPr/>
            </p:nvCxnSpPr>
            <p:spPr>
              <a:xfrm flipV="1">
                <a:off x="5271243" y="3159788"/>
                <a:ext cx="243331" cy="0"/>
              </a:xfrm>
              <a:prstGeom prst="line">
                <a:avLst/>
              </a:prstGeom>
              <a:noFill/>
              <a:ln w="38100" cap="flat" cmpd="sng" algn="ctr">
                <a:solidFill>
                  <a:srgbClr val="00FF00"/>
                </a:solidFill>
                <a:prstDash val="solid"/>
                <a:miter lim="800000"/>
              </a:ln>
              <a:effectLst/>
            </p:spPr>
          </p:cxnSp>
          <p:cxnSp>
            <p:nvCxnSpPr>
              <p:cNvPr id="46" name="Straight Connector 45"/>
              <p:cNvCxnSpPr/>
              <p:nvPr/>
            </p:nvCxnSpPr>
            <p:spPr>
              <a:xfrm>
                <a:off x="5027912" y="2550568"/>
                <a:ext cx="0" cy="636401"/>
              </a:xfrm>
              <a:prstGeom prst="line">
                <a:avLst/>
              </a:prstGeom>
              <a:noFill/>
              <a:ln w="38100" cap="flat" cmpd="sng" algn="ctr">
                <a:solidFill>
                  <a:srgbClr val="00FF00"/>
                </a:solidFill>
                <a:prstDash val="solid"/>
                <a:miter lim="800000"/>
                <a:headEnd type="none" w="med" len="med"/>
                <a:tailEnd type="triangle" w="med" len="med"/>
              </a:ln>
              <a:effectLst/>
            </p:spPr>
          </p:cxnSp>
          <p:cxnSp>
            <p:nvCxnSpPr>
              <p:cNvPr id="47" name="Straight Connector 46"/>
              <p:cNvCxnSpPr/>
              <p:nvPr/>
            </p:nvCxnSpPr>
            <p:spPr>
              <a:xfrm>
                <a:off x="5271243" y="2523390"/>
                <a:ext cx="0" cy="636401"/>
              </a:xfrm>
              <a:prstGeom prst="line">
                <a:avLst/>
              </a:prstGeom>
              <a:noFill/>
              <a:ln w="38100" cap="flat" cmpd="sng" algn="ctr">
                <a:solidFill>
                  <a:srgbClr val="00FF00"/>
                </a:solidFill>
                <a:prstDash val="solid"/>
                <a:miter lim="800000"/>
              </a:ln>
              <a:effectLst/>
            </p:spPr>
          </p:cxnSp>
          <p:cxnSp>
            <p:nvCxnSpPr>
              <p:cNvPr id="48" name="Straight Connector 47"/>
              <p:cNvCxnSpPr/>
              <p:nvPr/>
            </p:nvCxnSpPr>
            <p:spPr>
              <a:xfrm flipV="1">
                <a:off x="5514573" y="2539242"/>
                <a:ext cx="243331" cy="0"/>
              </a:xfrm>
              <a:prstGeom prst="line">
                <a:avLst/>
              </a:prstGeom>
              <a:noFill/>
              <a:ln w="38100" cap="flat" cmpd="sng" algn="ctr">
                <a:solidFill>
                  <a:srgbClr val="00FF00"/>
                </a:solidFill>
                <a:prstDash val="solid"/>
                <a:miter lim="800000"/>
              </a:ln>
              <a:effectLst/>
            </p:spPr>
          </p:cxnSp>
          <p:cxnSp>
            <p:nvCxnSpPr>
              <p:cNvPr id="49" name="Straight Connector 48"/>
              <p:cNvCxnSpPr/>
              <p:nvPr/>
            </p:nvCxnSpPr>
            <p:spPr>
              <a:xfrm flipV="1">
                <a:off x="5757904" y="3162054"/>
                <a:ext cx="243331" cy="0"/>
              </a:xfrm>
              <a:prstGeom prst="line">
                <a:avLst/>
              </a:prstGeom>
              <a:noFill/>
              <a:ln w="38100" cap="flat" cmpd="sng" algn="ctr">
                <a:solidFill>
                  <a:srgbClr val="00FF00"/>
                </a:solidFill>
                <a:prstDash val="solid"/>
                <a:miter lim="800000"/>
              </a:ln>
              <a:effectLst/>
            </p:spPr>
          </p:cxnSp>
          <p:cxnSp>
            <p:nvCxnSpPr>
              <p:cNvPr id="50" name="Straight Connector 49"/>
              <p:cNvCxnSpPr/>
              <p:nvPr/>
            </p:nvCxnSpPr>
            <p:spPr>
              <a:xfrm>
                <a:off x="5514573" y="2552831"/>
                <a:ext cx="0" cy="636401"/>
              </a:xfrm>
              <a:prstGeom prst="line">
                <a:avLst/>
              </a:prstGeom>
              <a:noFill/>
              <a:ln w="38100" cap="flat" cmpd="sng" algn="ctr">
                <a:solidFill>
                  <a:srgbClr val="00FF00"/>
                </a:solidFill>
                <a:prstDash val="solid"/>
                <a:miter lim="800000"/>
                <a:headEnd type="none" w="med" len="med"/>
                <a:tailEnd type="triangle" w="med" len="med"/>
              </a:ln>
              <a:effectLst/>
            </p:spPr>
          </p:cxnSp>
          <p:cxnSp>
            <p:nvCxnSpPr>
              <p:cNvPr id="51" name="Straight Connector 50"/>
              <p:cNvCxnSpPr/>
              <p:nvPr/>
            </p:nvCxnSpPr>
            <p:spPr>
              <a:xfrm>
                <a:off x="5757904" y="2525653"/>
                <a:ext cx="0" cy="636401"/>
              </a:xfrm>
              <a:prstGeom prst="line">
                <a:avLst/>
              </a:prstGeom>
              <a:noFill/>
              <a:ln w="38100" cap="flat" cmpd="sng" algn="ctr">
                <a:solidFill>
                  <a:srgbClr val="00FF00"/>
                </a:solidFill>
                <a:prstDash val="solid"/>
                <a:miter lim="800000"/>
              </a:ln>
              <a:effectLst/>
            </p:spPr>
          </p:cxnSp>
          <p:cxnSp>
            <p:nvCxnSpPr>
              <p:cNvPr id="52" name="Straight Connector 51"/>
              <p:cNvCxnSpPr/>
              <p:nvPr/>
            </p:nvCxnSpPr>
            <p:spPr>
              <a:xfrm flipV="1">
                <a:off x="5992966" y="2534713"/>
                <a:ext cx="243331" cy="0"/>
              </a:xfrm>
              <a:prstGeom prst="line">
                <a:avLst/>
              </a:prstGeom>
              <a:noFill/>
              <a:ln w="38100" cap="flat" cmpd="sng" algn="ctr">
                <a:solidFill>
                  <a:srgbClr val="00FF00"/>
                </a:solidFill>
                <a:prstDash val="solid"/>
                <a:miter lim="800000"/>
              </a:ln>
              <a:effectLst/>
            </p:spPr>
          </p:cxnSp>
          <p:cxnSp>
            <p:nvCxnSpPr>
              <p:cNvPr id="53" name="Straight Connector 52"/>
              <p:cNvCxnSpPr/>
              <p:nvPr/>
            </p:nvCxnSpPr>
            <p:spPr>
              <a:xfrm flipV="1">
                <a:off x="6236296" y="3157522"/>
                <a:ext cx="243331" cy="0"/>
              </a:xfrm>
              <a:prstGeom prst="line">
                <a:avLst/>
              </a:prstGeom>
              <a:noFill/>
              <a:ln w="38100" cap="flat" cmpd="sng" algn="ctr">
                <a:solidFill>
                  <a:srgbClr val="00FF00"/>
                </a:solidFill>
                <a:prstDash val="solid"/>
                <a:miter lim="800000"/>
              </a:ln>
              <a:effectLst/>
            </p:spPr>
          </p:cxnSp>
          <p:cxnSp>
            <p:nvCxnSpPr>
              <p:cNvPr id="54" name="Straight Connector 53"/>
              <p:cNvCxnSpPr/>
              <p:nvPr/>
            </p:nvCxnSpPr>
            <p:spPr>
              <a:xfrm>
                <a:off x="5992966" y="2548302"/>
                <a:ext cx="0" cy="636401"/>
              </a:xfrm>
              <a:prstGeom prst="line">
                <a:avLst/>
              </a:prstGeom>
              <a:noFill/>
              <a:ln w="38100" cap="flat" cmpd="sng" algn="ctr">
                <a:solidFill>
                  <a:srgbClr val="00FF00"/>
                </a:solidFill>
                <a:prstDash val="solid"/>
                <a:miter lim="800000"/>
                <a:headEnd type="none" w="med" len="med"/>
                <a:tailEnd type="triangle" w="med" len="med"/>
              </a:ln>
              <a:effectLst/>
            </p:spPr>
          </p:cxnSp>
          <p:cxnSp>
            <p:nvCxnSpPr>
              <p:cNvPr id="55" name="Straight Connector 54"/>
              <p:cNvCxnSpPr/>
              <p:nvPr/>
            </p:nvCxnSpPr>
            <p:spPr>
              <a:xfrm>
                <a:off x="6236296" y="2521124"/>
                <a:ext cx="0" cy="636401"/>
              </a:xfrm>
              <a:prstGeom prst="line">
                <a:avLst/>
              </a:prstGeom>
              <a:noFill/>
              <a:ln w="38100" cap="flat" cmpd="sng" algn="ctr">
                <a:solidFill>
                  <a:srgbClr val="00FF00"/>
                </a:solidFill>
                <a:prstDash val="solid"/>
                <a:miter lim="800000"/>
              </a:ln>
              <a:effectLst/>
            </p:spPr>
          </p:cxnSp>
          <p:cxnSp>
            <p:nvCxnSpPr>
              <p:cNvPr id="56" name="Straight Connector 55"/>
              <p:cNvCxnSpPr/>
              <p:nvPr/>
            </p:nvCxnSpPr>
            <p:spPr>
              <a:xfrm flipV="1">
                <a:off x="6913040" y="2563105"/>
                <a:ext cx="2205852" cy="0"/>
              </a:xfrm>
              <a:prstGeom prst="line">
                <a:avLst/>
              </a:prstGeom>
              <a:noFill/>
              <a:ln w="38100" cap="flat" cmpd="sng" algn="ctr">
                <a:solidFill>
                  <a:srgbClr val="00FF00"/>
                </a:solidFill>
                <a:prstDash val="solid"/>
                <a:miter lim="800000"/>
              </a:ln>
              <a:effectLst/>
            </p:spPr>
          </p:cxnSp>
          <p:cxnSp>
            <p:nvCxnSpPr>
              <p:cNvPr id="57" name="Straight Connector 56"/>
              <p:cNvCxnSpPr/>
              <p:nvPr/>
            </p:nvCxnSpPr>
            <p:spPr>
              <a:xfrm>
                <a:off x="6479627" y="2537656"/>
                <a:ext cx="0" cy="636401"/>
              </a:xfrm>
              <a:prstGeom prst="line">
                <a:avLst/>
              </a:prstGeom>
              <a:noFill/>
              <a:ln w="38100" cap="flat" cmpd="sng" algn="ctr">
                <a:solidFill>
                  <a:srgbClr val="00FF00"/>
                </a:solidFill>
                <a:prstDash val="solid"/>
                <a:miter lim="800000"/>
                <a:headEnd type="none" w="med" len="med"/>
                <a:tailEnd type="triangle" w="med" len="med"/>
              </a:ln>
              <a:effectLst/>
            </p:spPr>
          </p:cxnSp>
          <p:cxnSp>
            <p:nvCxnSpPr>
              <p:cNvPr id="59" name="Straight Connector 58"/>
              <p:cNvCxnSpPr/>
              <p:nvPr/>
            </p:nvCxnSpPr>
            <p:spPr>
              <a:xfrm flipV="1">
                <a:off x="6463727" y="2551036"/>
                <a:ext cx="243331" cy="0"/>
              </a:xfrm>
              <a:prstGeom prst="line">
                <a:avLst/>
              </a:prstGeom>
              <a:noFill/>
              <a:ln w="38100" cap="flat" cmpd="sng" algn="ctr">
                <a:solidFill>
                  <a:srgbClr val="00FF00"/>
                </a:solidFill>
                <a:prstDash val="solid"/>
                <a:miter lim="800000"/>
              </a:ln>
              <a:effectLst/>
            </p:spPr>
          </p:cxnSp>
          <p:cxnSp>
            <p:nvCxnSpPr>
              <p:cNvPr id="60" name="Straight Connector 59"/>
              <p:cNvCxnSpPr/>
              <p:nvPr/>
            </p:nvCxnSpPr>
            <p:spPr>
              <a:xfrm flipV="1">
                <a:off x="6707058" y="3173848"/>
                <a:ext cx="243331" cy="0"/>
              </a:xfrm>
              <a:prstGeom prst="line">
                <a:avLst/>
              </a:prstGeom>
              <a:noFill/>
              <a:ln w="38100" cap="flat" cmpd="sng" algn="ctr">
                <a:solidFill>
                  <a:srgbClr val="00FF00"/>
                </a:solidFill>
                <a:prstDash val="solid"/>
                <a:miter lim="800000"/>
              </a:ln>
              <a:effectLst/>
            </p:spPr>
          </p:cxnSp>
          <p:cxnSp>
            <p:nvCxnSpPr>
              <p:cNvPr id="61" name="Straight Connector 60"/>
              <p:cNvCxnSpPr/>
              <p:nvPr/>
            </p:nvCxnSpPr>
            <p:spPr>
              <a:xfrm>
                <a:off x="6707058" y="2537447"/>
                <a:ext cx="0" cy="636401"/>
              </a:xfrm>
              <a:prstGeom prst="line">
                <a:avLst/>
              </a:prstGeom>
              <a:noFill/>
              <a:ln w="38100" cap="flat" cmpd="sng" algn="ctr">
                <a:solidFill>
                  <a:srgbClr val="00FF00"/>
                </a:solidFill>
                <a:prstDash val="solid"/>
                <a:miter lim="800000"/>
              </a:ln>
              <a:effectLst/>
            </p:spPr>
          </p:cxnSp>
          <p:cxnSp>
            <p:nvCxnSpPr>
              <p:cNvPr id="62" name="Straight Connector 61"/>
              <p:cNvCxnSpPr/>
              <p:nvPr/>
            </p:nvCxnSpPr>
            <p:spPr>
              <a:xfrm>
                <a:off x="6942120" y="2560096"/>
                <a:ext cx="0" cy="636401"/>
              </a:xfrm>
              <a:prstGeom prst="line">
                <a:avLst/>
              </a:prstGeom>
              <a:noFill/>
              <a:ln w="38100" cap="flat" cmpd="sng" algn="ctr">
                <a:solidFill>
                  <a:srgbClr val="00FF00"/>
                </a:solidFill>
                <a:prstDash val="solid"/>
                <a:miter lim="800000"/>
                <a:headEnd type="none" w="med" len="med"/>
                <a:tailEnd type="triangle" w="med" len="med"/>
              </a:ln>
              <a:effectLst/>
            </p:spPr>
          </p:cxnSp>
        </p:grpSp>
        <p:grpSp>
          <p:nvGrpSpPr>
            <p:cNvPr id="3" name="Group 2"/>
            <p:cNvGrpSpPr/>
            <p:nvPr/>
          </p:nvGrpSpPr>
          <p:grpSpPr>
            <a:xfrm>
              <a:off x="2637473" y="3275628"/>
              <a:ext cx="5534913" cy="721843"/>
              <a:chOff x="4316730" y="5535164"/>
              <a:chExt cx="6733324" cy="699421"/>
            </a:xfrm>
          </p:grpSpPr>
          <p:sp>
            <p:nvSpPr>
              <p:cNvPr id="4" name="Line 36"/>
              <p:cNvSpPr>
                <a:spLocks noChangeShapeType="1"/>
              </p:cNvSpPr>
              <p:nvPr/>
            </p:nvSpPr>
            <p:spPr bwMode="auto">
              <a:xfrm>
                <a:off x="5080513" y="5548785"/>
                <a:ext cx="0" cy="685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5" name="Line 39"/>
              <p:cNvSpPr>
                <a:spLocks noChangeShapeType="1"/>
              </p:cNvSpPr>
              <p:nvPr/>
            </p:nvSpPr>
            <p:spPr bwMode="auto">
              <a:xfrm>
                <a:off x="6098976" y="5558642"/>
                <a:ext cx="165" cy="666085"/>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6" name="Line 41"/>
              <p:cNvSpPr>
                <a:spLocks noChangeShapeType="1"/>
              </p:cNvSpPr>
              <p:nvPr/>
            </p:nvSpPr>
            <p:spPr bwMode="auto">
              <a:xfrm>
                <a:off x="5825410" y="5535164"/>
                <a:ext cx="1" cy="699421"/>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7" name="Line 42"/>
              <p:cNvSpPr>
                <a:spLocks noChangeShapeType="1"/>
              </p:cNvSpPr>
              <p:nvPr/>
            </p:nvSpPr>
            <p:spPr bwMode="auto">
              <a:xfrm flipH="1">
                <a:off x="7126369" y="5547510"/>
                <a:ext cx="4548" cy="685746"/>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8" name="Line 43"/>
              <p:cNvSpPr>
                <a:spLocks noChangeShapeType="1"/>
              </p:cNvSpPr>
              <p:nvPr/>
            </p:nvSpPr>
            <p:spPr bwMode="auto">
              <a:xfrm>
                <a:off x="6338144" y="5548786"/>
                <a:ext cx="902" cy="68447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9" name="Line 53"/>
              <p:cNvSpPr>
                <a:spLocks noChangeShapeType="1"/>
              </p:cNvSpPr>
              <p:nvPr/>
            </p:nvSpPr>
            <p:spPr bwMode="auto">
              <a:xfrm>
                <a:off x="5071394" y="6214870"/>
                <a:ext cx="241338"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10" name="Line 55"/>
              <p:cNvSpPr>
                <a:spLocks noChangeShapeType="1"/>
              </p:cNvSpPr>
              <p:nvPr/>
            </p:nvSpPr>
            <p:spPr bwMode="auto">
              <a:xfrm>
                <a:off x="5825574" y="6214870"/>
                <a:ext cx="271505"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latin typeface="Times New Roman" panose="02020603050405020304" pitchFamily="18" charset="0"/>
                  <a:cs typeface="Times New Roman" panose="02020603050405020304" pitchFamily="18" charset="0"/>
                </a:endParaRPr>
              </a:p>
            </p:txBody>
          </p:sp>
          <p:sp>
            <p:nvSpPr>
              <p:cNvPr id="11" name="Line 57"/>
              <p:cNvSpPr>
                <a:spLocks noChangeShapeType="1"/>
              </p:cNvSpPr>
              <p:nvPr/>
            </p:nvSpPr>
            <p:spPr bwMode="auto">
              <a:xfrm>
                <a:off x="6338417" y="6214870"/>
                <a:ext cx="784348"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latin typeface="Times New Roman" panose="02020603050405020304" pitchFamily="18" charset="0"/>
                  <a:cs typeface="Times New Roman" panose="02020603050405020304" pitchFamily="18" charset="0"/>
                </a:endParaRPr>
              </a:p>
            </p:txBody>
          </p:sp>
          <p:sp>
            <p:nvSpPr>
              <p:cNvPr id="12" name="Line 60"/>
              <p:cNvSpPr>
                <a:spLocks noChangeShapeType="1"/>
              </p:cNvSpPr>
              <p:nvPr/>
            </p:nvSpPr>
            <p:spPr bwMode="auto">
              <a:xfrm>
                <a:off x="7379185" y="5552828"/>
                <a:ext cx="3670869"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13" name="Line 51"/>
              <p:cNvSpPr>
                <a:spLocks noChangeShapeType="1"/>
              </p:cNvSpPr>
              <p:nvPr/>
            </p:nvSpPr>
            <p:spPr bwMode="auto">
              <a:xfrm>
                <a:off x="4316730" y="5548785"/>
                <a:ext cx="731520"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14" name="Line 54"/>
              <p:cNvSpPr>
                <a:spLocks noChangeShapeType="1"/>
              </p:cNvSpPr>
              <p:nvPr/>
            </p:nvSpPr>
            <p:spPr bwMode="auto">
              <a:xfrm>
                <a:off x="5314876" y="5548785"/>
                <a:ext cx="512843"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15" name="Line 56"/>
              <p:cNvSpPr>
                <a:spLocks noChangeShapeType="1"/>
              </p:cNvSpPr>
              <p:nvPr/>
            </p:nvSpPr>
            <p:spPr bwMode="auto">
              <a:xfrm>
                <a:off x="6092680" y="5548785"/>
                <a:ext cx="241338"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16" name="Line 58"/>
              <p:cNvSpPr>
                <a:spLocks noChangeShapeType="1"/>
              </p:cNvSpPr>
              <p:nvPr/>
            </p:nvSpPr>
            <p:spPr bwMode="auto">
              <a:xfrm>
                <a:off x="7122765" y="5548147"/>
                <a:ext cx="271505"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17" name="Line 36"/>
              <p:cNvSpPr>
                <a:spLocks noChangeShapeType="1"/>
              </p:cNvSpPr>
              <p:nvPr/>
            </p:nvSpPr>
            <p:spPr bwMode="auto">
              <a:xfrm>
                <a:off x="5320632" y="5548785"/>
                <a:ext cx="0" cy="685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grpSp>
        <p:sp>
          <p:nvSpPr>
            <p:cNvPr id="58" name="TextBox 57"/>
            <p:cNvSpPr txBox="1"/>
            <p:nvPr/>
          </p:nvSpPr>
          <p:spPr>
            <a:xfrm>
              <a:off x="2763750" y="2578916"/>
              <a:ext cx="1920205" cy="307777"/>
            </a:xfrm>
            <a:prstGeom prst="rect">
              <a:avLst/>
            </a:prstGeom>
            <a:noFill/>
          </p:spPr>
          <p:txBody>
            <a:bodyPr wrap="square" rtlCol="0">
              <a:spAutoFit/>
            </a:bodyPr>
            <a:lstStyle/>
            <a:p>
              <a:r>
                <a:rPr lang="en-US" sz="1400" b="1" dirty="0">
                  <a:solidFill>
                    <a:srgbClr val="FF00FF"/>
                  </a:solidFill>
                  <a:latin typeface="Times New Roman" panose="02020603050405020304" pitchFamily="18" charset="0"/>
                  <a:cs typeface="Times New Roman" panose="02020603050405020304" pitchFamily="18" charset="0"/>
                </a:rPr>
                <a:t>0    1   2   3    4   5    6  7</a:t>
              </a:r>
            </a:p>
          </p:txBody>
        </p:sp>
        <p:sp>
          <p:nvSpPr>
            <p:cNvPr id="63" name="Line 59"/>
            <p:cNvSpPr>
              <a:spLocks noChangeShapeType="1"/>
            </p:cNvSpPr>
            <p:nvPr/>
          </p:nvSpPr>
          <p:spPr bwMode="auto">
            <a:xfrm>
              <a:off x="2808282" y="2517202"/>
              <a:ext cx="0" cy="1463040"/>
            </a:xfrm>
            <a:prstGeom prst="line">
              <a:avLst/>
            </a:prstGeom>
            <a:noFill/>
            <a:ln w="38100">
              <a:solidFill>
                <a:srgbClr val="00CC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64" name="Line 59"/>
            <p:cNvSpPr>
              <a:spLocks noChangeShapeType="1"/>
            </p:cNvSpPr>
            <p:nvPr/>
          </p:nvSpPr>
          <p:spPr bwMode="auto">
            <a:xfrm>
              <a:off x="3048680" y="2512656"/>
              <a:ext cx="0" cy="1463040"/>
            </a:xfrm>
            <a:prstGeom prst="line">
              <a:avLst/>
            </a:prstGeom>
            <a:noFill/>
            <a:ln w="38100">
              <a:solidFill>
                <a:srgbClr val="00CC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65" name="Line 59"/>
            <p:cNvSpPr>
              <a:spLocks noChangeShapeType="1"/>
            </p:cNvSpPr>
            <p:nvPr/>
          </p:nvSpPr>
          <p:spPr bwMode="auto">
            <a:xfrm>
              <a:off x="3278457" y="2520548"/>
              <a:ext cx="0" cy="1463040"/>
            </a:xfrm>
            <a:prstGeom prst="line">
              <a:avLst/>
            </a:prstGeom>
            <a:noFill/>
            <a:ln w="38100">
              <a:solidFill>
                <a:srgbClr val="00CC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66" name="Line 59"/>
            <p:cNvSpPr>
              <a:spLocks noChangeShapeType="1"/>
            </p:cNvSpPr>
            <p:nvPr/>
          </p:nvSpPr>
          <p:spPr bwMode="auto">
            <a:xfrm>
              <a:off x="3508016" y="2536860"/>
              <a:ext cx="0" cy="1463040"/>
            </a:xfrm>
            <a:prstGeom prst="line">
              <a:avLst/>
            </a:prstGeom>
            <a:noFill/>
            <a:ln w="38100">
              <a:solidFill>
                <a:srgbClr val="00CC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67" name="Line 59"/>
            <p:cNvSpPr>
              <a:spLocks noChangeShapeType="1"/>
            </p:cNvSpPr>
            <p:nvPr/>
          </p:nvSpPr>
          <p:spPr bwMode="auto">
            <a:xfrm>
              <a:off x="3756559" y="2536860"/>
              <a:ext cx="0" cy="1463040"/>
            </a:xfrm>
            <a:prstGeom prst="line">
              <a:avLst/>
            </a:prstGeom>
            <a:noFill/>
            <a:ln w="38100">
              <a:solidFill>
                <a:srgbClr val="00CC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68" name="Line 59"/>
            <p:cNvSpPr>
              <a:spLocks noChangeShapeType="1"/>
            </p:cNvSpPr>
            <p:nvPr/>
          </p:nvSpPr>
          <p:spPr bwMode="auto">
            <a:xfrm>
              <a:off x="3987610" y="2536860"/>
              <a:ext cx="0" cy="1463040"/>
            </a:xfrm>
            <a:prstGeom prst="line">
              <a:avLst/>
            </a:prstGeom>
            <a:noFill/>
            <a:ln w="38100">
              <a:solidFill>
                <a:srgbClr val="00CC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69" name="Line 59"/>
            <p:cNvSpPr>
              <a:spLocks noChangeShapeType="1"/>
            </p:cNvSpPr>
            <p:nvPr/>
          </p:nvSpPr>
          <p:spPr bwMode="auto">
            <a:xfrm>
              <a:off x="4220552" y="2536860"/>
              <a:ext cx="0" cy="1463040"/>
            </a:xfrm>
            <a:prstGeom prst="line">
              <a:avLst/>
            </a:prstGeom>
            <a:noFill/>
            <a:ln w="38100">
              <a:solidFill>
                <a:srgbClr val="00CC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70" name="Line 59"/>
            <p:cNvSpPr>
              <a:spLocks noChangeShapeType="1"/>
            </p:cNvSpPr>
            <p:nvPr/>
          </p:nvSpPr>
          <p:spPr bwMode="auto">
            <a:xfrm>
              <a:off x="4449779" y="2536860"/>
              <a:ext cx="0" cy="1463040"/>
            </a:xfrm>
            <a:prstGeom prst="line">
              <a:avLst/>
            </a:prstGeom>
            <a:noFill/>
            <a:ln w="38100">
              <a:solidFill>
                <a:srgbClr val="00CC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72" name="TextBox 71"/>
            <p:cNvSpPr txBox="1"/>
            <p:nvPr/>
          </p:nvSpPr>
          <p:spPr>
            <a:xfrm>
              <a:off x="1447800" y="2033050"/>
              <a:ext cx="1230914" cy="861774"/>
            </a:xfrm>
            <a:prstGeom prst="rect">
              <a:avLst/>
            </a:prstGeom>
            <a:noFill/>
          </p:spPr>
          <p:txBody>
            <a:bodyPr wrap="none" rtlCol="0">
              <a:spAutoFit/>
            </a:bodyPr>
            <a:lstStyle/>
            <a:p>
              <a:pPr algn="ctr"/>
              <a:r>
                <a:rPr lang="en-US" b="1" dirty="0">
                  <a:solidFill>
                    <a:srgbClr val="FFFF00"/>
                  </a:solidFill>
                  <a:latin typeface="Times New Roman" panose="02020603050405020304" pitchFamily="18" charset="0"/>
                  <a:cs typeface="Times New Roman" panose="02020603050405020304" pitchFamily="18" charset="0"/>
                </a:rPr>
                <a:t>SCK</a:t>
              </a:r>
            </a:p>
            <a:p>
              <a:pPr algn="ctr"/>
              <a:r>
                <a:rPr lang="en-US" sz="1600" b="1" dirty="0">
                  <a:solidFill>
                    <a:srgbClr val="FFFF00"/>
                  </a:solidFill>
                  <a:latin typeface="Times New Roman" panose="02020603050405020304" pitchFamily="18" charset="0"/>
                  <a:cs typeface="Times New Roman" panose="02020603050405020304" pitchFamily="18" charset="0"/>
                </a:rPr>
                <a:t>Clock from </a:t>
              </a:r>
            </a:p>
            <a:p>
              <a:pPr algn="ctr"/>
              <a:r>
                <a:rPr lang="en-US" sz="1600" b="1" dirty="0">
                  <a:solidFill>
                    <a:srgbClr val="FFFF00"/>
                  </a:solidFill>
                  <a:latin typeface="Times New Roman" panose="02020603050405020304" pitchFamily="18" charset="0"/>
                  <a:cs typeface="Times New Roman" panose="02020603050405020304" pitchFamily="18" charset="0"/>
                </a:rPr>
                <a:t>master</a:t>
              </a:r>
            </a:p>
          </p:txBody>
        </p:sp>
        <p:sp>
          <p:nvSpPr>
            <p:cNvPr id="73" name="Rectangle 72"/>
            <p:cNvSpPr/>
            <p:nvPr/>
          </p:nvSpPr>
          <p:spPr>
            <a:xfrm>
              <a:off x="5702945" y="499834"/>
              <a:ext cx="1182266" cy="828314"/>
            </a:xfrm>
            <a:prstGeom prst="rect">
              <a:avLst/>
            </a:prstGeom>
            <a:solidFill>
              <a:srgbClr val="FFFF00"/>
            </a:solidFill>
            <a:ln w="9525" cap="flat" cmpd="sng" algn="ctr">
              <a:solidFill>
                <a:srgbClr val="FFFF00"/>
              </a:solidFill>
              <a:prstDash val="solid"/>
              <a:round/>
              <a:headEnd type="none" w="med" len="med"/>
              <a:tailEnd type="none" w="med" len="med"/>
            </a:ln>
            <a:effectLst>
              <a:glow rad="228600">
                <a:srgbClr val="5B9BD5">
                  <a:satMod val="175000"/>
                  <a:alpha val="40000"/>
                </a:srgbClr>
              </a:glow>
              <a:outerShdw blurRad="44450" dist="27940" dir="5400000" algn="ctr">
                <a:srgbClr val="000000">
                  <a:alpha val="32000"/>
                </a:srgbClr>
              </a:outerShdw>
              <a:reflection blurRad="6350" stA="50000" endA="300" endPos="55500" dist="101600" dir="5400000" sy="-100000" algn="bl" rotWithShape="0"/>
            </a:effectLst>
            <a:scene3d>
              <a:camera prst="orthographicFront">
                <a:rot lat="0" lon="0" rev="0"/>
              </a:camera>
              <a:lightRig rig="balanced" dir="t">
                <a:rot lat="0" lon="0" rev="8700000"/>
              </a:lightRig>
            </a:scene3d>
            <a:sp3d>
              <a:bevelT w="190500" h="38100"/>
            </a:sp3d>
          </p:spPr>
          <p:txBody>
            <a:bodyPr wrap="square">
              <a:spAutoFit/>
            </a:bodyPr>
            <a:lstStyle/>
            <a:p>
              <a:pPr marL="0" marR="0" lvl="0" indent="0" algn="ctr" defTabSz="914400" eaLnBrk="1" fontAlgn="base" latinLnBrk="0" hangingPunct="1">
                <a:lnSpc>
                  <a:spcPct val="85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Calibri"/>
                <a:ea typeface="MS PGothic" pitchFamily="34" charset="-128"/>
              </a:endParaRPr>
            </a:p>
          </p:txBody>
        </p:sp>
        <p:cxnSp>
          <p:nvCxnSpPr>
            <p:cNvPr id="75" name="Straight Connector 74"/>
            <p:cNvCxnSpPr/>
            <p:nvPr/>
          </p:nvCxnSpPr>
          <p:spPr>
            <a:xfrm>
              <a:off x="5133777" y="609191"/>
              <a:ext cx="57675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5892426" y="457200"/>
              <a:ext cx="732893" cy="830997"/>
            </a:xfrm>
            <a:prstGeom prst="rect">
              <a:avLst/>
            </a:prstGeom>
            <a:noFill/>
          </p:spPr>
          <p:txBody>
            <a:bodyPr wrap="none" rtlCol="0">
              <a:spAutoFit/>
            </a:bodyPr>
            <a:lstStyle/>
            <a:p>
              <a:r>
                <a:rPr lang="en-US" sz="1600" b="1" dirty="0">
                  <a:solidFill>
                    <a:prstClr val="black"/>
                  </a:solidFill>
                  <a:latin typeface="Times New Roman" panose="02020603050405020304" pitchFamily="18" charset="0"/>
                  <a:cs typeface="Times New Roman" panose="02020603050405020304" pitchFamily="18" charset="0"/>
                </a:rPr>
                <a:t>SCK</a:t>
              </a:r>
            </a:p>
            <a:p>
              <a:r>
                <a:rPr lang="en-US" sz="1600" b="1" dirty="0">
                  <a:solidFill>
                    <a:prstClr val="black"/>
                  </a:solidFill>
                  <a:latin typeface="Times New Roman" panose="02020603050405020304" pitchFamily="18" charset="0"/>
                  <a:cs typeface="Times New Roman" panose="02020603050405020304" pitchFamily="18" charset="0"/>
                </a:rPr>
                <a:t>MOSI</a:t>
              </a:r>
            </a:p>
            <a:p>
              <a:r>
                <a:rPr lang="en-US" sz="1600" b="1" dirty="0">
                  <a:solidFill>
                    <a:prstClr val="black"/>
                  </a:solidFill>
                  <a:latin typeface="Times New Roman" panose="02020603050405020304" pitchFamily="18" charset="0"/>
                  <a:cs typeface="Times New Roman" panose="02020603050405020304" pitchFamily="18" charset="0"/>
                </a:rPr>
                <a:t>MISO</a:t>
              </a:r>
            </a:p>
          </p:txBody>
        </p:sp>
        <p:sp>
          <p:nvSpPr>
            <p:cNvPr id="80" name="TextBox 79"/>
            <p:cNvSpPr txBox="1"/>
            <p:nvPr/>
          </p:nvSpPr>
          <p:spPr>
            <a:xfrm>
              <a:off x="1660211" y="4455691"/>
              <a:ext cx="1148071" cy="861774"/>
            </a:xfrm>
            <a:prstGeom prst="rect">
              <a:avLst/>
            </a:prstGeom>
            <a:noFill/>
          </p:spPr>
          <p:txBody>
            <a:bodyPr wrap="none" rtlCol="0">
              <a:spAutoFit/>
            </a:bodyPr>
            <a:lstStyle/>
            <a:p>
              <a:pPr algn="ctr"/>
              <a:r>
                <a:rPr lang="en-US" b="1" dirty="0">
                  <a:solidFill>
                    <a:srgbClr val="FFFF00"/>
                  </a:solidFill>
                  <a:latin typeface="Times New Roman" panose="02020603050405020304" pitchFamily="18" charset="0"/>
                  <a:cs typeface="Times New Roman" panose="02020603050405020304" pitchFamily="18" charset="0"/>
                </a:rPr>
                <a:t>MISO</a:t>
              </a:r>
            </a:p>
            <a:p>
              <a:pPr algn="ctr"/>
              <a:r>
                <a:rPr lang="en-US" sz="1600" b="1" dirty="0">
                  <a:solidFill>
                    <a:srgbClr val="FFFF00"/>
                  </a:solidFill>
                  <a:latin typeface="Times New Roman" panose="02020603050405020304" pitchFamily="18" charset="0"/>
                  <a:cs typeface="Times New Roman" panose="02020603050405020304" pitchFamily="18" charset="0"/>
                </a:rPr>
                <a:t>Master IN</a:t>
              </a:r>
            </a:p>
            <a:p>
              <a:pPr algn="ctr"/>
              <a:r>
                <a:rPr lang="en-US" sz="1600" b="1" dirty="0">
                  <a:solidFill>
                    <a:srgbClr val="FFFF00"/>
                  </a:solidFill>
                  <a:latin typeface="Times New Roman" panose="02020603050405020304" pitchFamily="18" charset="0"/>
                  <a:cs typeface="Times New Roman" panose="02020603050405020304" pitchFamily="18" charset="0"/>
                </a:rPr>
                <a:t>Slave OUT</a:t>
              </a:r>
            </a:p>
          </p:txBody>
        </p:sp>
        <p:grpSp>
          <p:nvGrpSpPr>
            <p:cNvPr id="82" name="Group 81"/>
            <p:cNvGrpSpPr/>
            <p:nvPr/>
          </p:nvGrpSpPr>
          <p:grpSpPr>
            <a:xfrm>
              <a:off x="5258282" y="1886214"/>
              <a:ext cx="2835905" cy="679902"/>
              <a:chOff x="2682613" y="2521124"/>
              <a:chExt cx="5700995" cy="679902"/>
            </a:xfrm>
          </p:grpSpPr>
          <p:cxnSp>
            <p:nvCxnSpPr>
              <p:cNvPr id="83" name="Straight Connector 82"/>
              <p:cNvCxnSpPr/>
              <p:nvPr/>
            </p:nvCxnSpPr>
            <p:spPr>
              <a:xfrm flipV="1">
                <a:off x="2682613" y="2548773"/>
                <a:ext cx="640080" cy="0"/>
              </a:xfrm>
              <a:prstGeom prst="line">
                <a:avLst/>
              </a:prstGeom>
              <a:noFill/>
              <a:ln w="38100" cap="flat" cmpd="sng" algn="ctr">
                <a:solidFill>
                  <a:srgbClr val="00FF00"/>
                </a:solidFill>
                <a:prstDash val="solid"/>
                <a:miter lim="800000"/>
              </a:ln>
              <a:effectLst/>
            </p:spPr>
          </p:cxnSp>
          <p:cxnSp>
            <p:nvCxnSpPr>
              <p:cNvPr id="84" name="Straight Connector 83"/>
              <p:cNvCxnSpPr/>
              <p:nvPr/>
            </p:nvCxnSpPr>
            <p:spPr>
              <a:xfrm flipV="1">
                <a:off x="3336470" y="3181107"/>
                <a:ext cx="243331" cy="0"/>
              </a:xfrm>
              <a:prstGeom prst="line">
                <a:avLst/>
              </a:prstGeom>
              <a:noFill/>
              <a:ln w="38100" cap="flat" cmpd="sng" algn="ctr">
                <a:solidFill>
                  <a:srgbClr val="00FF00"/>
                </a:solidFill>
                <a:prstDash val="solid"/>
                <a:miter lim="800000"/>
              </a:ln>
              <a:effectLst/>
            </p:spPr>
          </p:cxnSp>
          <p:cxnSp>
            <p:nvCxnSpPr>
              <p:cNvPr id="85" name="Straight Connector 84"/>
              <p:cNvCxnSpPr/>
              <p:nvPr/>
            </p:nvCxnSpPr>
            <p:spPr>
              <a:xfrm>
                <a:off x="3326945" y="2544709"/>
                <a:ext cx="0" cy="636401"/>
              </a:xfrm>
              <a:prstGeom prst="line">
                <a:avLst/>
              </a:prstGeom>
              <a:noFill/>
              <a:ln w="38100" cap="flat" cmpd="sng" algn="ctr">
                <a:solidFill>
                  <a:srgbClr val="00FF00"/>
                </a:solidFill>
                <a:prstDash val="solid"/>
                <a:miter lim="800000"/>
              </a:ln>
              <a:effectLst/>
            </p:spPr>
          </p:cxnSp>
          <p:cxnSp>
            <p:nvCxnSpPr>
              <p:cNvPr id="86" name="Straight Connector 85"/>
              <p:cNvCxnSpPr/>
              <p:nvPr/>
            </p:nvCxnSpPr>
            <p:spPr>
              <a:xfrm flipV="1">
                <a:off x="3579800" y="2551036"/>
                <a:ext cx="243331" cy="0"/>
              </a:xfrm>
              <a:prstGeom prst="line">
                <a:avLst/>
              </a:prstGeom>
              <a:noFill/>
              <a:ln w="38100" cap="flat" cmpd="sng" algn="ctr">
                <a:solidFill>
                  <a:srgbClr val="00FF00"/>
                </a:solidFill>
                <a:prstDash val="solid"/>
                <a:miter lim="800000"/>
              </a:ln>
              <a:effectLst/>
            </p:spPr>
          </p:cxnSp>
          <p:cxnSp>
            <p:nvCxnSpPr>
              <p:cNvPr id="87" name="Straight Connector 86"/>
              <p:cNvCxnSpPr/>
              <p:nvPr/>
            </p:nvCxnSpPr>
            <p:spPr>
              <a:xfrm flipV="1">
                <a:off x="3823131" y="3173848"/>
                <a:ext cx="243331" cy="0"/>
              </a:xfrm>
              <a:prstGeom prst="line">
                <a:avLst/>
              </a:prstGeom>
              <a:noFill/>
              <a:ln w="38100" cap="flat" cmpd="sng" algn="ctr">
                <a:solidFill>
                  <a:srgbClr val="00FF00"/>
                </a:solidFill>
                <a:prstDash val="solid"/>
                <a:miter lim="800000"/>
              </a:ln>
              <a:effectLst/>
            </p:spPr>
          </p:cxnSp>
          <p:cxnSp>
            <p:nvCxnSpPr>
              <p:cNvPr id="88" name="Straight Connector 87"/>
              <p:cNvCxnSpPr/>
              <p:nvPr/>
            </p:nvCxnSpPr>
            <p:spPr>
              <a:xfrm>
                <a:off x="3579800" y="2564625"/>
                <a:ext cx="0" cy="636401"/>
              </a:xfrm>
              <a:prstGeom prst="line">
                <a:avLst/>
              </a:prstGeom>
              <a:noFill/>
              <a:ln w="38100" cap="flat" cmpd="sng" algn="ctr">
                <a:solidFill>
                  <a:srgbClr val="00FF00"/>
                </a:solidFill>
                <a:prstDash val="solid"/>
                <a:miter lim="800000"/>
                <a:headEnd type="none" w="med" len="med"/>
                <a:tailEnd type="triangle" w="med" len="med"/>
              </a:ln>
              <a:effectLst/>
            </p:spPr>
          </p:cxnSp>
          <p:cxnSp>
            <p:nvCxnSpPr>
              <p:cNvPr id="89" name="Straight Connector 88"/>
              <p:cNvCxnSpPr/>
              <p:nvPr/>
            </p:nvCxnSpPr>
            <p:spPr>
              <a:xfrm>
                <a:off x="3823131" y="2537447"/>
                <a:ext cx="0" cy="636401"/>
              </a:xfrm>
              <a:prstGeom prst="line">
                <a:avLst/>
              </a:prstGeom>
              <a:noFill/>
              <a:ln w="38100" cap="flat" cmpd="sng" algn="ctr">
                <a:solidFill>
                  <a:srgbClr val="00FF00"/>
                </a:solidFill>
                <a:prstDash val="solid"/>
                <a:miter lim="800000"/>
              </a:ln>
              <a:effectLst/>
            </p:spPr>
          </p:cxnSp>
          <p:cxnSp>
            <p:nvCxnSpPr>
              <p:cNvPr id="90" name="Straight Connector 89"/>
              <p:cNvCxnSpPr/>
              <p:nvPr/>
            </p:nvCxnSpPr>
            <p:spPr>
              <a:xfrm flipV="1">
                <a:off x="4058193" y="2546507"/>
                <a:ext cx="243331" cy="0"/>
              </a:xfrm>
              <a:prstGeom prst="line">
                <a:avLst/>
              </a:prstGeom>
              <a:noFill/>
              <a:ln w="38100" cap="flat" cmpd="sng" algn="ctr">
                <a:solidFill>
                  <a:srgbClr val="00FF00"/>
                </a:solidFill>
                <a:prstDash val="solid"/>
                <a:miter lim="800000"/>
              </a:ln>
              <a:effectLst/>
            </p:spPr>
          </p:cxnSp>
          <p:cxnSp>
            <p:nvCxnSpPr>
              <p:cNvPr id="91" name="Straight Connector 90"/>
              <p:cNvCxnSpPr/>
              <p:nvPr/>
            </p:nvCxnSpPr>
            <p:spPr>
              <a:xfrm flipV="1">
                <a:off x="4301523" y="3169316"/>
                <a:ext cx="243331" cy="0"/>
              </a:xfrm>
              <a:prstGeom prst="line">
                <a:avLst/>
              </a:prstGeom>
              <a:noFill/>
              <a:ln w="38100" cap="flat" cmpd="sng" algn="ctr">
                <a:solidFill>
                  <a:srgbClr val="00FF00"/>
                </a:solidFill>
                <a:prstDash val="solid"/>
                <a:miter lim="800000"/>
              </a:ln>
              <a:effectLst/>
            </p:spPr>
          </p:cxnSp>
          <p:cxnSp>
            <p:nvCxnSpPr>
              <p:cNvPr id="92" name="Straight Connector 91"/>
              <p:cNvCxnSpPr/>
              <p:nvPr/>
            </p:nvCxnSpPr>
            <p:spPr>
              <a:xfrm>
                <a:off x="4058193" y="2560096"/>
                <a:ext cx="0" cy="636401"/>
              </a:xfrm>
              <a:prstGeom prst="line">
                <a:avLst/>
              </a:prstGeom>
              <a:noFill/>
              <a:ln w="38100" cap="flat" cmpd="sng" algn="ctr">
                <a:solidFill>
                  <a:srgbClr val="00FF00"/>
                </a:solidFill>
                <a:prstDash val="solid"/>
                <a:miter lim="800000"/>
                <a:headEnd type="none" w="med" len="med"/>
                <a:tailEnd type="triangle" w="med" len="med"/>
              </a:ln>
              <a:effectLst/>
            </p:spPr>
          </p:cxnSp>
          <p:cxnSp>
            <p:nvCxnSpPr>
              <p:cNvPr id="93" name="Straight Connector 92"/>
              <p:cNvCxnSpPr/>
              <p:nvPr/>
            </p:nvCxnSpPr>
            <p:spPr>
              <a:xfrm>
                <a:off x="4301523" y="2532918"/>
                <a:ext cx="0" cy="636401"/>
              </a:xfrm>
              <a:prstGeom prst="line">
                <a:avLst/>
              </a:prstGeom>
              <a:noFill/>
              <a:ln w="38100" cap="flat" cmpd="sng" algn="ctr">
                <a:solidFill>
                  <a:srgbClr val="00FF00"/>
                </a:solidFill>
                <a:prstDash val="solid"/>
                <a:miter lim="800000"/>
              </a:ln>
              <a:effectLst/>
            </p:spPr>
          </p:cxnSp>
          <p:cxnSp>
            <p:nvCxnSpPr>
              <p:cNvPr id="94" name="Straight Connector 93"/>
              <p:cNvCxnSpPr/>
              <p:nvPr/>
            </p:nvCxnSpPr>
            <p:spPr>
              <a:xfrm flipV="1">
                <a:off x="4544854" y="2548770"/>
                <a:ext cx="243331" cy="0"/>
              </a:xfrm>
              <a:prstGeom prst="line">
                <a:avLst/>
              </a:prstGeom>
              <a:noFill/>
              <a:ln w="38100" cap="flat" cmpd="sng" algn="ctr">
                <a:solidFill>
                  <a:srgbClr val="00FF00"/>
                </a:solidFill>
                <a:prstDash val="solid"/>
                <a:miter lim="800000"/>
              </a:ln>
              <a:effectLst/>
            </p:spPr>
          </p:cxnSp>
          <p:cxnSp>
            <p:nvCxnSpPr>
              <p:cNvPr id="95" name="Straight Connector 94"/>
              <p:cNvCxnSpPr/>
              <p:nvPr/>
            </p:nvCxnSpPr>
            <p:spPr>
              <a:xfrm flipV="1">
                <a:off x="4788184" y="3171582"/>
                <a:ext cx="243331" cy="0"/>
              </a:xfrm>
              <a:prstGeom prst="line">
                <a:avLst/>
              </a:prstGeom>
              <a:noFill/>
              <a:ln w="38100" cap="flat" cmpd="sng" algn="ctr">
                <a:solidFill>
                  <a:srgbClr val="00FF00"/>
                </a:solidFill>
                <a:prstDash val="solid"/>
                <a:miter lim="800000"/>
              </a:ln>
              <a:effectLst/>
            </p:spPr>
          </p:cxnSp>
          <p:cxnSp>
            <p:nvCxnSpPr>
              <p:cNvPr id="96" name="Straight Connector 95"/>
              <p:cNvCxnSpPr/>
              <p:nvPr/>
            </p:nvCxnSpPr>
            <p:spPr>
              <a:xfrm>
                <a:off x="4544854" y="2562359"/>
                <a:ext cx="0" cy="636401"/>
              </a:xfrm>
              <a:prstGeom prst="line">
                <a:avLst/>
              </a:prstGeom>
              <a:noFill/>
              <a:ln w="38100" cap="flat" cmpd="sng" algn="ctr">
                <a:solidFill>
                  <a:srgbClr val="00FF00"/>
                </a:solidFill>
                <a:prstDash val="solid"/>
                <a:miter lim="800000"/>
                <a:headEnd type="none" w="med" len="med"/>
                <a:tailEnd type="triangle" w="med" len="med"/>
              </a:ln>
              <a:effectLst/>
            </p:spPr>
          </p:cxnSp>
          <p:cxnSp>
            <p:nvCxnSpPr>
              <p:cNvPr id="97" name="Straight Connector 96"/>
              <p:cNvCxnSpPr/>
              <p:nvPr/>
            </p:nvCxnSpPr>
            <p:spPr>
              <a:xfrm>
                <a:off x="4788184" y="2535181"/>
                <a:ext cx="0" cy="636401"/>
              </a:xfrm>
              <a:prstGeom prst="line">
                <a:avLst/>
              </a:prstGeom>
              <a:noFill/>
              <a:ln w="38100" cap="flat" cmpd="sng" algn="ctr">
                <a:solidFill>
                  <a:srgbClr val="00FF00"/>
                </a:solidFill>
                <a:prstDash val="solid"/>
                <a:miter lim="800000"/>
              </a:ln>
              <a:effectLst/>
            </p:spPr>
          </p:cxnSp>
          <p:cxnSp>
            <p:nvCxnSpPr>
              <p:cNvPr id="98" name="Straight Connector 97"/>
              <p:cNvCxnSpPr/>
              <p:nvPr/>
            </p:nvCxnSpPr>
            <p:spPr>
              <a:xfrm flipV="1">
                <a:off x="5027912" y="2536979"/>
                <a:ext cx="243331" cy="0"/>
              </a:xfrm>
              <a:prstGeom prst="line">
                <a:avLst/>
              </a:prstGeom>
              <a:noFill/>
              <a:ln w="38100" cap="flat" cmpd="sng" algn="ctr">
                <a:solidFill>
                  <a:srgbClr val="00FF00"/>
                </a:solidFill>
                <a:prstDash val="solid"/>
                <a:miter lim="800000"/>
              </a:ln>
              <a:effectLst/>
            </p:spPr>
          </p:cxnSp>
          <p:cxnSp>
            <p:nvCxnSpPr>
              <p:cNvPr id="99" name="Straight Connector 98"/>
              <p:cNvCxnSpPr/>
              <p:nvPr/>
            </p:nvCxnSpPr>
            <p:spPr>
              <a:xfrm flipV="1">
                <a:off x="5271243" y="3159788"/>
                <a:ext cx="243331" cy="0"/>
              </a:xfrm>
              <a:prstGeom prst="line">
                <a:avLst/>
              </a:prstGeom>
              <a:noFill/>
              <a:ln w="38100" cap="flat" cmpd="sng" algn="ctr">
                <a:solidFill>
                  <a:srgbClr val="00FF00"/>
                </a:solidFill>
                <a:prstDash val="solid"/>
                <a:miter lim="800000"/>
              </a:ln>
              <a:effectLst/>
            </p:spPr>
          </p:cxnSp>
          <p:cxnSp>
            <p:nvCxnSpPr>
              <p:cNvPr id="100" name="Straight Connector 99"/>
              <p:cNvCxnSpPr/>
              <p:nvPr/>
            </p:nvCxnSpPr>
            <p:spPr>
              <a:xfrm>
                <a:off x="5027912" y="2550568"/>
                <a:ext cx="0" cy="636401"/>
              </a:xfrm>
              <a:prstGeom prst="line">
                <a:avLst/>
              </a:prstGeom>
              <a:noFill/>
              <a:ln w="38100" cap="flat" cmpd="sng" algn="ctr">
                <a:solidFill>
                  <a:srgbClr val="00FF00"/>
                </a:solidFill>
                <a:prstDash val="solid"/>
                <a:miter lim="800000"/>
                <a:headEnd type="none" w="med" len="med"/>
                <a:tailEnd type="triangle" w="med" len="med"/>
              </a:ln>
              <a:effectLst/>
            </p:spPr>
          </p:cxnSp>
          <p:cxnSp>
            <p:nvCxnSpPr>
              <p:cNvPr id="101" name="Straight Connector 100"/>
              <p:cNvCxnSpPr/>
              <p:nvPr/>
            </p:nvCxnSpPr>
            <p:spPr>
              <a:xfrm>
                <a:off x="5271243" y="2523390"/>
                <a:ext cx="0" cy="636401"/>
              </a:xfrm>
              <a:prstGeom prst="line">
                <a:avLst/>
              </a:prstGeom>
              <a:noFill/>
              <a:ln w="38100" cap="flat" cmpd="sng" algn="ctr">
                <a:solidFill>
                  <a:srgbClr val="00FF00"/>
                </a:solidFill>
                <a:prstDash val="solid"/>
                <a:miter lim="800000"/>
              </a:ln>
              <a:effectLst/>
            </p:spPr>
          </p:cxnSp>
          <p:cxnSp>
            <p:nvCxnSpPr>
              <p:cNvPr id="102" name="Straight Connector 101"/>
              <p:cNvCxnSpPr/>
              <p:nvPr/>
            </p:nvCxnSpPr>
            <p:spPr>
              <a:xfrm flipV="1">
                <a:off x="5514573" y="2539242"/>
                <a:ext cx="243331" cy="0"/>
              </a:xfrm>
              <a:prstGeom prst="line">
                <a:avLst/>
              </a:prstGeom>
              <a:noFill/>
              <a:ln w="38100" cap="flat" cmpd="sng" algn="ctr">
                <a:solidFill>
                  <a:srgbClr val="00FF00"/>
                </a:solidFill>
                <a:prstDash val="solid"/>
                <a:miter lim="800000"/>
              </a:ln>
              <a:effectLst/>
            </p:spPr>
          </p:cxnSp>
          <p:cxnSp>
            <p:nvCxnSpPr>
              <p:cNvPr id="103" name="Straight Connector 102"/>
              <p:cNvCxnSpPr/>
              <p:nvPr/>
            </p:nvCxnSpPr>
            <p:spPr>
              <a:xfrm flipV="1">
                <a:off x="5757904" y="3162054"/>
                <a:ext cx="243331" cy="0"/>
              </a:xfrm>
              <a:prstGeom prst="line">
                <a:avLst/>
              </a:prstGeom>
              <a:noFill/>
              <a:ln w="38100" cap="flat" cmpd="sng" algn="ctr">
                <a:solidFill>
                  <a:srgbClr val="00FF00"/>
                </a:solidFill>
                <a:prstDash val="solid"/>
                <a:miter lim="800000"/>
              </a:ln>
              <a:effectLst/>
            </p:spPr>
          </p:cxnSp>
          <p:cxnSp>
            <p:nvCxnSpPr>
              <p:cNvPr id="104" name="Straight Connector 103"/>
              <p:cNvCxnSpPr/>
              <p:nvPr/>
            </p:nvCxnSpPr>
            <p:spPr>
              <a:xfrm>
                <a:off x="5514573" y="2552831"/>
                <a:ext cx="0" cy="636401"/>
              </a:xfrm>
              <a:prstGeom prst="line">
                <a:avLst/>
              </a:prstGeom>
              <a:noFill/>
              <a:ln w="38100" cap="flat" cmpd="sng" algn="ctr">
                <a:solidFill>
                  <a:srgbClr val="00FF00"/>
                </a:solidFill>
                <a:prstDash val="solid"/>
                <a:miter lim="800000"/>
                <a:headEnd type="none" w="med" len="med"/>
                <a:tailEnd type="triangle" w="med" len="med"/>
              </a:ln>
              <a:effectLst/>
            </p:spPr>
          </p:cxnSp>
          <p:cxnSp>
            <p:nvCxnSpPr>
              <p:cNvPr id="105" name="Straight Connector 104"/>
              <p:cNvCxnSpPr/>
              <p:nvPr/>
            </p:nvCxnSpPr>
            <p:spPr>
              <a:xfrm>
                <a:off x="5757904" y="2525653"/>
                <a:ext cx="0" cy="636401"/>
              </a:xfrm>
              <a:prstGeom prst="line">
                <a:avLst/>
              </a:prstGeom>
              <a:noFill/>
              <a:ln w="38100" cap="flat" cmpd="sng" algn="ctr">
                <a:solidFill>
                  <a:srgbClr val="00FF00"/>
                </a:solidFill>
                <a:prstDash val="solid"/>
                <a:miter lim="800000"/>
              </a:ln>
              <a:effectLst/>
            </p:spPr>
          </p:cxnSp>
          <p:cxnSp>
            <p:nvCxnSpPr>
              <p:cNvPr id="106" name="Straight Connector 105"/>
              <p:cNvCxnSpPr/>
              <p:nvPr/>
            </p:nvCxnSpPr>
            <p:spPr>
              <a:xfrm flipV="1">
                <a:off x="5992966" y="2534713"/>
                <a:ext cx="243331" cy="0"/>
              </a:xfrm>
              <a:prstGeom prst="line">
                <a:avLst/>
              </a:prstGeom>
              <a:noFill/>
              <a:ln w="38100" cap="flat" cmpd="sng" algn="ctr">
                <a:solidFill>
                  <a:srgbClr val="00FF00"/>
                </a:solidFill>
                <a:prstDash val="solid"/>
                <a:miter lim="800000"/>
              </a:ln>
              <a:effectLst/>
            </p:spPr>
          </p:cxnSp>
          <p:cxnSp>
            <p:nvCxnSpPr>
              <p:cNvPr id="107" name="Straight Connector 106"/>
              <p:cNvCxnSpPr/>
              <p:nvPr/>
            </p:nvCxnSpPr>
            <p:spPr>
              <a:xfrm flipV="1">
                <a:off x="6236296" y="3157522"/>
                <a:ext cx="243331" cy="0"/>
              </a:xfrm>
              <a:prstGeom prst="line">
                <a:avLst/>
              </a:prstGeom>
              <a:noFill/>
              <a:ln w="38100" cap="flat" cmpd="sng" algn="ctr">
                <a:solidFill>
                  <a:srgbClr val="00FF00"/>
                </a:solidFill>
                <a:prstDash val="solid"/>
                <a:miter lim="800000"/>
              </a:ln>
              <a:effectLst/>
            </p:spPr>
          </p:cxnSp>
          <p:cxnSp>
            <p:nvCxnSpPr>
              <p:cNvPr id="108" name="Straight Connector 107"/>
              <p:cNvCxnSpPr/>
              <p:nvPr/>
            </p:nvCxnSpPr>
            <p:spPr>
              <a:xfrm>
                <a:off x="5992966" y="2548302"/>
                <a:ext cx="0" cy="636401"/>
              </a:xfrm>
              <a:prstGeom prst="line">
                <a:avLst/>
              </a:prstGeom>
              <a:noFill/>
              <a:ln w="38100" cap="flat" cmpd="sng" algn="ctr">
                <a:solidFill>
                  <a:srgbClr val="00FF00"/>
                </a:solidFill>
                <a:prstDash val="solid"/>
                <a:miter lim="800000"/>
                <a:headEnd type="none" w="med" len="med"/>
                <a:tailEnd type="triangle" w="med" len="med"/>
              </a:ln>
              <a:effectLst/>
            </p:spPr>
          </p:cxnSp>
          <p:cxnSp>
            <p:nvCxnSpPr>
              <p:cNvPr id="109" name="Straight Connector 108"/>
              <p:cNvCxnSpPr/>
              <p:nvPr/>
            </p:nvCxnSpPr>
            <p:spPr>
              <a:xfrm>
                <a:off x="6236296" y="2521124"/>
                <a:ext cx="0" cy="636401"/>
              </a:xfrm>
              <a:prstGeom prst="line">
                <a:avLst/>
              </a:prstGeom>
              <a:noFill/>
              <a:ln w="38100" cap="flat" cmpd="sng" algn="ctr">
                <a:solidFill>
                  <a:srgbClr val="00FF00"/>
                </a:solidFill>
                <a:prstDash val="solid"/>
                <a:miter lim="800000"/>
              </a:ln>
              <a:effectLst/>
            </p:spPr>
          </p:cxnSp>
          <p:cxnSp>
            <p:nvCxnSpPr>
              <p:cNvPr id="110" name="Straight Connector 109"/>
              <p:cNvCxnSpPr/>
              <p:nvPr/>
            </p:nvCxnSpPr>
            <p:spPr>
              <a:xfrm flipV="1">
                <a:off x="6913040" y="2563105"/>
                <a:ext cx="1470568" cy="0"/>
              </a:xfrm>
              <a:prstGeom prst="line">
                <a:avLst/>
              </a:prstGeom>
              <a:noFill/>
              <a:ln w="38100" cap="flat" cmpd="sng" algn="ctr">
                <a:solidFill>
                  <a:srgbClr val="00FF00"/>
                </a:solidFill>
                <a:prstDash val="solid"/>
                <a:miter lim="800000"/>
              </a:ln>
              <a:effectLst/>
            </p:spPr>
          </p:cxnSp>
          <p:cxnSp>
            <p:nvCxnSpPr>
              <p:cNvPr id="111" name="Straight Connector 110"/>
              <p:cNvCxnSpPr/>
              <p:nvPr/>
            </p:nvCxnSpPr>
            <p:spPr>
              <a:xfrm>
                <a:off x="6479627" y="2537656"/>
                <a:ext cx="0" cy="636401"/>
              </a:xfrm>
              <a:prstGeom prst="line">
                <a:avLst/>
              </a:prstGeom>
              <a:noFill/>
              <a:ln w="38100" cap="flat" cmpd="sng" algn="ctr">
                <a:solidFill>
                  <a:srgbClr val="00FF00"/>
                </a:solidFill>
                <a:prstDash val="solid"/>
                <a:miter lim="800000"/>
                <a:headEnd type="none" w="med" len="med"/>
                <a:tailEnd type="triangle" w="med" len="med"/>
              </a:ln>
              <a:effectLst/>
            </p:spPr>
          </p:cxnSp>
          <p:cxnSp>
            <p:nvCxnSpPr>
              <p:cNvPr id="112" name="Straight Connector 111"/>
              <p:cNvCxnSpPr/>
              <p:nvPr/>
            </p:nvCxnSpPr>
            <p:spPr>
              <a:xfrm flipV="1">
                <a:off x="6463727" y="2551036"/>
                <a:ext cx="243331" cy="0"/>
              </a:xfrm>
              <a:prstGeom prst="line">
                <a:avLst/>
              </a:prstGeom>
              <a:noFill/>
              <a:ln w="38100" cap="flat" cmpd="sng" algn="ctr">
                <a:solidFill>
                  <a:srgbClr val="00FF00"/>
                </a:solidFill>
                <a:prstDash val="solid"/>
                <a:miter lim="800000"/>
              </a:ln>
              <a:effectLst/>
            </p:spPr>
          </p:cxnSp>
          <p:cxnSp>
            <p:nvCxnSpPr>
              <p:cNvPr id="113" name="Straight Connector 112"/>
              <p:cNvCxnSpPr/>
              <p:nvPr/>
            </p:nvCxnSpPr>
            <p:spPr>
              <a:xfrm flipV="1">
                <a:off x="6707058" y="3173848"/>
                <a:ext cx="243331" cy="0"/>
              </a:xfrm>
              <a:prstGeom prst="line">
                <a:avLst/>
              </a:prstGeom>
              <a:noFill/>
              <a:ln w="38100" cap="flat" cmpd="sng" algn="ctr">
                <a:solidFill>
                  <a:srgbClr val="00FF00"/>
                </a:solidFill>
                <a:prstDash val="solid"/>
                <a:miter lim="800000"/>
              </a:ln>
              <a:effectLst/>
            </p:spPr>
          </p:cxnSp>
          <p:cxnSp>
            <p:nvCxnSpPr>
              <p:cNvPr id="114" name="Straight Connector 113"/>
              <p:cNvCxnSpPr/>
              <p:nvPr/>
            </p:nvCxnSpPr>
            <p:spPr>
              <a:xfrm>
                <a:off x="6707058" y="2537447"/>
                <a:ext cx="0" cy="636401"/>
              </a:xfrm>
              <a:prstGeom prst="line">
                <a:avLst/>
              </a:prstGeom>
              <a:noFill/>
              <a:ln w="38100" cap="flat" cmpd="sng" algn="ctr">
                <a:solidFill>
                  <a:srgbClr val="00FF00"/>
                </a:solidFill>
                <a:prstDash val="solid"/>
                <a:miter lim="800000"/>
              </a:ln>
              <a:effectLst/>
            </p:spPr>
          </p:cxnSp>
          <p:cxnSp>
            <p:nvCxnSpPr>
              <p:cNvPr id="115" name="Straight Connector 114"/>
              <p:cNvCxnSpPr/>
              <p:nvPr/>
            </p:nvCxnSpPr>
            <p:spPr>
              <a:xfrm>
                <a:off x="6942120" y="2560096"/>
                <a:ext cx="0" cy="636401"/>
              </a:xfrm>
              <a:prstGeom prst="line">
                <a:avLst/>
              </a:prstGeom>
              <a:noFill/>
              <a:ln w="38100" cap="flat" cmpd="sng" algn="ctr">
                <a:solidFill>
                  <a:srgbClr val="00FF00"/>
                </a:solidFill>
                <a:prstDash val="solid"/>
                <a:miter lim="800000"/>
                <a:headEnd type="none" w="med" len="med"/>
                <a:tailEnd type="triangle" w="med" len="med"/>
              </a:ln>
              <a:effectLst/>
            </p:spPr>
          </p:cxnSp>
        </p:grpSp>
        <p:sp>
          <p:nvSpPr>
            <p:cNvPr id="116" name="TextBox 115"/>
            <p:cNvSpPr txBox="1"/>
            <p:nvPr/>
          </p:nvSpPr>
          <p:spPr>
            <a:xfrm>
              <a:off x="2759416" y="1438610"/>
              <a:ext cx="1378840" cy="307777"/>
            </a:xfrm>
            <a:prstGeom prst="rect">
              <a:avLst/>
            </a:prstGeom>
            <a:noFill/>
          </p:spPr>
          <p:txBody>
            <a:bodyPr wrap="none" rtlCol="0">
              <a:spAutoFit/>
            </a:bodyPr>
            <a:lstStyle>
              <a:defPPr>
                <a:defRPr lang="en-US"/>
              </a:defPPr>
              <a:lvl1pPr algn="ctr">
                <a:defRPr sz="1400" b="1">
                  <a:solidFill>
                    <a:srgbClr val="FF00FF"/>
                  </a:solidFill>
                  <a:latin typeface="Times New Roman" panose="02020603050405020304" pitchFamily="18" charset="0"/>
                  <a:cs typeface="Times New Roman" panose="02020603050405020304" pitchFamily="18" charset="0"/>
                </a:defRPr>
              </a:lvl1pPr>
            </a:lstStyle>
            <a:p>
              <a:r>
                <a:rPr lang="en-US" dirty="0"/>
                <a:t>Master to Slave</a:t>
              </a:r>
            </a:p>
          </p:txBody>
        </p:sp>
        <p:sp>
          <p:nvSpPr>
            <p:cNvPr id="117" name="TextBox 116"/>
            <p:cNvSpPr txBox="1"/>
            <p:nvPr/>
          </p:nvSpPr>
          <p:spPr>
            <a:xfrm>
              <a:off x="5702945" y="1440479"/>
              <a:ext cx="1382110" cy="307777"/>
            </a:xfrm>
            <a:prstGeom prst="rect">
              <a:avLst/>
            </a:prstGeom>
            <a:noFill/>
          </p:spPr>
          <p:txBody>
            <a:bodyPr wrap="none" rtlCol="0">
              <a:spAutoFit/>
            </a:bodyPr>
            <a:lstStyle/>
            <a:p>
              <a:pPr algn="ctr"/>
              <a:r>
                <a:rPr lang="en-US" sz="1400" b="1" dirty="0">
                  <a:solidFill>
                    <a:srgbClr val="FF00FF"/>
                  </a:solidFill>
                  <a:latin typeface="Times New Roman" panose="02020603050405020304" pitchFamily="18" charset="0"/>
                  <a:cs typeface="Times New Roman" panose="02020603050405020304" pitchFamily="18" charset="0"/>
                </a:rPr>
                <a:t>Slave to Master</a:t>
              </a:r>
            </a:p>
          </p:txBody>
        </p:sp>
        <p:sp>
          <p:nvSpPr>
            <p:cNvPr id="119" name="TextBox 118"/>
            <p:cNvSpPr txBox="1"/>
            <p:nvPr/>
          </p:nvSpPr>
          <p:spPr>
            <a:xfrm>
              <a:off x="2676415" y="4025042"/>
              <a:ext cx="1920205" cy="307777"/>
            </a:xfrm>
            <a:prstGeom prst="rect">
              <a:avLst/>
            </a:prstGeom>
            <a:noFill/>
          </p:spPr>
          <p:txBody>
            <a:bodyPr wrap="square" rtlCol="0">
              <a:spAutoFit/>
            </a:bodyPr>
            <a:lstStyle/>
            <a:p>
              <a:r>
                <a:rPr lang="en-US" sz="1400" b="1" dirty="0">
                  <a:solidFill>
                    <a:srgbClr val="FFFF00"/>
                  </a:solidFill>
                  <a:latin typeface="Times New Roman" panose="02020603050405020304" pitchFamily="18" charset="0"/>
                  <a:cs typeface="Times New Roman" panose="02020603050405020304" pitchFamily="18" charset="0"/>
                </a:rPr>
                <a:t>1    1   0   1    1   0    1  0</a:t>
              </a:r>
            </a:p>
          </p:txBody>
        </p:sp>
        <p:sp>
          <p:nvSpPr>
            <p:cNvPr id="135" name="TextBox 134"/>
            <p:cNvSpPr txBox="1"/>
            <p:nvPr/>
          </p:nvSpPr>
          <p:spPr>
            <a:xfrm>
              <a:off x="5665193" y="2571930"/>
              <a:ext cx="1920205" cy="307777"/>
            </a:xfrm>
            <a:prstGeom prst="rect">
              <a:avLst/>
            </a:prstGeom>
            <a:noFill/>
          </p:spPr>
          <p:txBody>
            <a:bodyPr wrap="square" rtlCol="0">
              <a:spAutoFit/>
            </a:bodyPr>
            <a:lstStyle/>
            <a:p>
              <a:r>
                <a:rPr lang="en-US" sz="1400" b="1" dirty="0">
                  <a:solidFill>
                    <a:srgbClr val="FF00FF"/>
                  </a:solidFill>
                  <a:latin typeface="Times New Roman" panose="02020603050405020304" pitchFamily="18" charset="0"/>
                  <a:cs typeface="Times New Roman" panose="02020603050405020304" pitchFamily="18" charset="0"/>
                </a:rPr>
                <a:t>0    1   2   3    4   5    6  7</a:t>
              </a:r>
            </a:p>
          </p:txBody>
        </p:sp>
        <p:sp>
          <p:nvSpPr>
            <p:cNvPr id="136" name="Line 59"/>
            <p:cNvSpPr>
              <a:spLocks noChangeShapeType="1"/>
            </p:cNvSpPr>
            <p:nvPr/>
          </p:nvSpPr>
          <p:spPr bwMode="auto">
            <a:xfrm>
              <a:off x="5709725" y="2510215"/>
              <a:ext cx="0" cy="2743200"/>
            </a:xfrm>
            <a:prstGeom prst="line">
              <a:avLst/>
            </a:prstGeom>
            <a:noFill/>
            <a:ln w="38100">
              <a:solidFill>
                <a:srgbClr val="00CC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137" name="Line 59"/>
            <p:cNvSpPr>
              <a:spLocks noChangeShapeType="1"/>
            </p:cNvSpPr>
            <p:nvPr/>
          </p:nvSpPr>
          <p:spPr bwMode="auto">
            <a:xfrm>
              <a:off x="5950123" y="2505669"/>
              <a:ext cx="0" cy="2743200"/>
            </a:xfrm>
            <a:prstGeom prst="line">
              <a:avLst/>
            </a:prstGeom>
            <a:noFill/>
            <a:ln w="38100">
              <a:solidFill>
                <a:srgbClr val="00CC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138" name="Line 59"/>
            <p:cNvSpPr>
              <a:spLocks noChangeShapeType="1"/>
            </p:cNvSpPr>
            <p:nvPr/>
          </p:nvSpPr>
          <p:spPr bwMode="auto">
            <a:xfrm>
              <a:off x="6179900" y="2513561"/>
              <a:ext cx="0" cy="2743200"/>
            </a:xfrm>
            <a:prstGeom prst="line">
              <a:avLst/>
            </a:prstGeom>
            <a:noFill/>
            <a:ln w="38100">
              <a:solidFill>
                <a:srgbClr val="00CC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139" name="Line 59"/>
            <p:cNvSpPr>
              <a:spLocks noChangeShapeType="1"/>
            </p:cNvSpPr>
            <p:nvPr/>
          </p:nvSpPr>
          <p:spPr bwMode="auto">
            <a:xfrm>
              <a:off x="6409459" y="2529873"/>
              <a:ext cx="0" cy="2743200"/>
            </a:xfrm>
            <a:prstGeom prst="line">
              <a:avLst/>
            </a:prstGeom>
            <a:noFill/>
            <a:ln w="38100">
              <a:solidFill>
                <a:srgbClr val="00CC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140" name="Line 59"/>
            <p:cNvSpPr>
              <a:spLocks noChangeShapeType="1"/>
            </p:cNvSpPr>
            <p:nvPr/>
          </p:nvSpPr>
          <p:spPr bwMode="auto">
            <a:xfrm>
              <a:off x="6658002" y="2529873"/>
              <a:ext cx="0" cy="2743200"/>
            </a:xfrm>
            <a:prstGeom prst="line">
              <a:avLst/>
            </a:prstGeom>
            <a:noFill/>
            <a:ln w="38100">
              <a:solidFill>
                <a:srgbClr val="00CC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141" name="Line 59"/>
            <p:cNvSpPr>
              <a:spLocks noChangeShapeType="1"/>
            </p:cNvSpPr>
            <p:nvPr/>
          </p:nvSpPr>
          <p:spPr bwMode="auto">
            <a:xfrm>
              <a:off x="6889053" y="2529873"/>
              <a:ext cx="0" cy="2743200"/>
            </a:xfrm>
            <a:prstGeom prst="line">
              <a:avLst/>
            </a:prstGeom>
            <a:noFill/>
            <a:ln w="38100">
              <a:solidFill>
                <a:srgbClr val="00CC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142" name="Line 59"/>
            <p:cNvSpPr>
              <a:spLocks noChangeShapeType="1"/>
            </p:cNvSpPr>
            <p:nvPr/>
          </p:nvSpPr>
          <p:spPr bwMode="auto">
            <a:xfrm>
              <a:off x="7121995" y="2529873"/>
              <a:ext cx="0" cy="2743200"/>
            </a:xfrm>
            <a:prstGeom prst="line">
              <a:avLst/>
            </a:prstGeom>
            <a:noFill/>
            <a:ln w="38100">
              <a:solidFill>
                <a:srgbClr val="00CC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143" name="Line 59"/>
            <p:cNvSpPr>
              <a:spLocks noChangeShapeType="1"/>
            </p:cNvSpPr>
            <p:nvPr/>
          </p:nvSpPr>
          <p:spPr bwMode="auto">
            <a:xfrm>
              <a:off x="7351222" y="2529873"/>
              <a:ext cx="0" cy="2743200"/>
            </a:xfrm>
            <a:prstGeom prst="line">
              <a:avLst/>
            </a:prstGeom>
            <a:noFill/>
            <a:ln w="38100">
              <a:solidFill>
                <a:srgbClr val="00CC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144" name="TextBox 143"/>
            <p:cNvSpPr txBox="1"/>
            <p:nvPr/>
          </p:nvSpPr>
          <p:spPr>
            <a:xfrm>
              <a:off x="5586531" y="5218917"/>
              <a:ext cx="1920205" cy="307777"/>
            </a:xfrm>
            <a:prstGeom prst="rect">
              <a:avLst/>
            </a:prstGeom>
            <a:noFill/>
          </p:spPr>
          <p:txBody>
            <a:bodyPr wrap="square" rtlCol="0">
              <a:spAutoFit/>
            </a:bodyPr>
            <a:lstStyle/>
            <a:p>
              <a:r>
                <a:rPr lang="en-US" sz="1400" b="1" dirty="0">
                  <a:solidFill>
                    <a:srgbClr val="FFFF00"/>
                  </a:solidFill>
                  <a:latin typeface="Times New Roman" panose="02020603050405020304" pitchFamily="18" charset="0"/>
                  <a:cs typeface="Times New Roman" panose="02020603050405020304" pitchFamily="18" charset="0"/>
                </a:rPr>
                <a:t>1   1   0    1   1    0  1</a:t>
              </a:r>
            </a:p>
          </p:txBody>
        </p:sp>
        <p:grpSp>
          <p:nvGrpSpPr>
            <p:cNvPr id="145" name="Group 144"/>
            <p:cNvGrpSpPr/>
            <p:nvPr/>
          </p:nvGrpSpPr>
          <p:grpSpPr>
            <a:xfrm>
              <a:off x="2673173" y="4552937"/>
              <a:ext cx="5528025" cy="721843"/>
              <a:chOff x="963666" y="5535164"/>
              <a:chExt cx="6595487" cy="699421"/>
            </a:xfrm>
          </p:grpSpPr>
          <p:sp>
            <p:nvSpPr>
              <p:cNvPr id="146" name="Line 36"/>
              <p:cNvSpPr>
                <a:spLocks noChangeShapeType="1"/>
              </p:cNvSpPr>
              <p:nvPr/>
            </p:nvSpPr>
            <p:spPr bwMode="auto">
              <a:xfrm>
                <a:off x="5080513" y="5548785"/>
                <a:ext cx="0" cy="685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147" name="Line 39"/>
              <p:cNvSpPr>
                <a:spLocks noChangeShapeType="1"/>
              </p:cNvSpPr>
              <p:nvPr/>
            </p:nvSpPr>
            <p:spPr bwMode="auto">
              <a:xfrm>
                <a:off x="6098976" y="5558642"/>
                <a:ext cx="165" cy="666085"/>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148" name="Line 41"/>
              <p:cNvSpPr>
                <a:spLocks noChangeShapeType="1"/>
              </p:cNvSpPr>
              <p:nvPr/>
            </p:nvSpPr>
            <p:spPr bwMode="auto">
              <a:xfrm>
                <a:off x="5825410" y="5535164"/>
                <a:ext cx="1" cy="699421"/>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149" name="Line 42"/>
              <p:cNvSpPr>
                <a:spLocks noChangeShapeType="1"/>
              </p:cNvSpPr>
              <p:nvPr/>
            </p:nvSpPr>
            <p:spPr bwMode="auto">
              <a:xfrm flipH="1">
                <a:off x="7126369" y="5547510"/>
                <a:ext cx="4548" cy="685746"/>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150" name="Line 43"/>
              <p:cNvSpPr>
                <a:spLocks noChangeShapeType="1"/>
              </p:cNvSpPr>
              <p:nvPr/>
            </p:nvSpPr>
            <p:spPr bwMode="auto">
              <a:xfrm>
                <a:off x="6338144" y="5548786"/>
                <a:ext cx="902" cy="68447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151" name="Line 53"/>
              <p:cNvSpPr>
                <a:spLocks noChangeShapeType="1"/>
              </p:cNvSpPr>
              <p:nvPr/>
            </p:nvSpPr>
            <p:spPr bwMode="auto">
              <a:xfrm>
                <a:off x="5071394" y="6214870"/>
                <a:ext cx="241338"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152" name="Line 55"/>
              <p:cNvSpPr>
                <a:spLocks noChangeShapeType="1"/>
              </p:cNvSpPr>
              <p:nvPr/>
            </p:nvSpPr>
            <p:spPr bwMode="auto">
              <a:xfrm>
                <a:off x="5825574" y="6214870"/>
                <a:ext cx="271505"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latin typeface="Times New Roman" panose="02020603050405020304" pitchFamily="18" charset="0"/>
                  <a:cs typeface="Times New Roman" panose="02020603050405020304" pitchFamily="18" charset="0"/>
                </a:endParaRPr>
              </a:p>
            </p:txBody>
          </p:sp>
          <p:sp>
            <p:nvSpPr>
              <p:cNvPr id="153" name="Line 57"/>
              <p:cNvSpPr>
                <a:spLocks noChangeShapeType="1"/>
              </p:cNvSpPr>
              <p:nvPr/>
            </p:nvSpPr>
            <p:spPr bwMode="auto">
              <a:xfrm>
                <a:off x="6338417" y="6214870"/>
                <a:ext cx="784348"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latin typeface="Times New Roman" panose="02020603050405020304" pitchFamily="18" charset="0"/>
                  <a:cs typeface="Times New Roman" panose="02020603050405020304" pitchFamily="18" charset="0"/>
                </a:endParaRPr>
              </a:p>
            </p:txBody>
          </p:sp>
          <p:sp>
            <p:nvSpPr>
              <p:cNvPr id="155" name="Line 51"/>
              <p:cNvSpPr>
                <a:spLocks noChangeShapeType="1"/>
              </p:cNvSpPr>
              <p:nvPr/>
            </p:nvSpPr>
            <p:spPr bwMode="auto">
              <a:xfrm>
                <a:off x="963666" y="5548785"/>
                <a:ext cx="4145689"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156" name="Line 54"/>
              <p:cNvSpPr>
                <a:spLocks noChangeShapeType="1"/>
              </p:cNvSpPr>
              <p:nvPr/>
            </p:nvSpPr>
            <p:spPr bwMode="auto">
              <a:xfrm>
                <a:off x="5314876" y="5548785"/>
                <a:ext cx="512843"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157" name="Line 56"/>
              <p:cNvSpPr>
                <a:spLocks noChangeShapeType="1"/>
              </p:cNvSpPr>
              <p:nvPr/>
            </p:nvSpPr>
            <p:spPr bwMode="auto">
              <a:xfrm>
                <a:off x="6092680" y="5548785"/>
                <a:ext cx="241338"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158" name="Line 58"/>
              <p:cNvSpPr>
                <a:spLocks noChangeShapeType="1"/>
              </p:cNvSpPr>
              <p:nvPr/>
            </p:nvSpPr>
            <p:spPr bwMode="auto">
              <a:xfrm>
                <a:off x="7122765" y="5548147"/>
                <a:ext cx="436388"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159" name="Line 36"/>
              <p:cNvSpPr>
                <a:spLocks noChangeShapeType="1"/>
              </p:cNvSpPr>
              <p:nvPr/>
            </p:nvSpPr>
            <p:spPr bwMode="auto">
              <a:xfrm>
                <a:off x="5320632" y="5548785"/>
                <a:ext cx="0" cy="685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grpSp>
        <p:sp>
          <p:nvSpPr>
            <p:cNvPr id="163" name="TextBox 162"/>
            <p:cNvSpPr txBox="1"/>
            <p:nvPr/>
          </p:nvSpPr>
          <p:spPr>
            <a:xfrm>
              <a:off x="1571221" y="5360377"/>
              <a:ext cx="1218603" cy="615553"/>
            </a:xfrm>
            <a:prstGeom prst="rect">
              <a:avLst/>
            </a:prstGeom>
            <a:noFill/>
          </p:spPr>
          <p:txBody>
            <a:bodyPr wrap="none" rtlCol="0">
              <a:spAutoFit/>
            </a:bodyPr>
            <a:lstStyle/>
            <a:p>
              <a:pPr algn="ctr"/>
              <a:r>
                <a:rPr lang="en-US" b="1" dirty="0">
                  <a:solidFill>
                    <a:srgbClr val="FFFF00"/>
                  </a:solidFill>
                  <a:latin typeface="Times New Roman" panose="02020603050405020304" pitchFamily="18" charset="0"/>
                  <a:cs typeface="Times New Roman" panose="02020603050405020304" pitchFamily="18" charset="0"/>
                </a:rPr>
                <a:t>SS</a:t>
              </a:r>
            </a:p>
            <a:p>
              <a:pPr algn="ctr"/>
              <a:r>
                <a:rPr lang="en-US" sz="1600" b="1" dirty="0">
                  <a:solidFill>
                    <a:srgbClr val="FFFF00"/>
                  </a:solidFill>
                  <a:latin typeface="Times New Roman" panose="02020603050405020304" pitchFamily="18" charset="0"/>
                  <a:cs typeface="Times New Roman" panose="02020603050405020304" pitchFamily="18" charset="0"/>
                </a:rPr>
                <a:t>Slave Select</a:t>
              </a:r>
            </a:p>
          </p:txBody>
        </p:sp>
        <p:sp>
          <p:nvSpPr>
            <p:cNvPr id="164" name="Line 51"/>
            <p:cNvSpPr>
              <a:spLocks noChangeShapeType="1"/>
            </p:cNvSpPr>
            <p:nvPr/>
          </p:nvSpPr>
          <p:spPr bwMode="auto">
            <a:xfrm>
              <a:off x="2856136" y="5907335"/>
              <a:ext cx="3931920"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165" name="Line 36"/>
            <p:cNvSpPr>
              <a:spLocks noChangeShapeType="1"/>
            </p:cNvSpPr>
            <p:nvPr/>
          </p:nvSpPr>
          <p:spPr bwMode="auto">
            <a:xfrm>
              <a:off x="2864805" y="5541575"/>
              <a:ext cx="0" cy="36576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166" name="Line 36"/>
            <p:cNvSpPr>
              <a:spLocks noChangeShapeType="1"/>
            </p:cNvSpPr>
            <p:nvPr/>
          </p:nvSpPr>
          <p:spPr bwMode="auto">
            <a:xfrm>
              <a:off x="7964368" y="5518715"/>
              <a:ext cx="0" cy="36576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167" name="Line 58"/>
            <p:cNvSpPr>
              <a:spLocks noChangeShapeType="1"/>
            </p:cNvSpPr>
            <p:nvPr/>
          </p:nvSpPr>
          <p:spPr bwMode="auto">
            <a:xfrm>
              <a:off x="7952342" y="5518715"/>
              <a:ext cx="365760"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168" name="Line 58"/>
            <p:cNvSpPr>
              <a:spLocks noChangeShapeType="1"/>
            </p:cNvSpPr>
            <p:nvPr/>
          </p:nvSpPr>
          <p:spPr bwMode="auto">
            <a:xfrm>
              <a:off x="2514497" y="5560625"/>
              <a:ext cx="365760"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sp>
          <p:nvSpPr>
            <p:cNvPr id="169" name="Line 58"/>
            <p:cNvSpPr>
              <a:spLocks noChangeShapeType="1"/>
            </p:cNvSpPr>
            <p:nvPr/>
          </p:nvSpPr>
          <p:spPr bwMode="auto">
            <a:xfrm>
              <a:off x="6753096" y="5907335"/>
              <a:ext cx="1188720" cy="0"/>
            </a:xfrm>
            <a:prstGeom prst="line">
              <a:avLst/>
            </a:prstGeom>
            <a:noFill/>
            <a:ln w="38100">
              <a:solidFill>
                <a:srgbClr val="FF33CC"/>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00FF"/>
                </a:solidFill>
                <a:effectLst/>
                <a:uLnTx/>
                <a:uFillTx/>
              </a:endParaRPr>
            </a:p>
          </p:txBody>
        </p:sp>
      </p:grpSp>
    </p:spTree>
    <p:extLst>
      <p:ext uri="{BB962C8B-B14F-4D97-AF65-F5344CB8AC3E}">
        <p14:creationId xmlns:p14="http://schemas.microsoft.com/office/powerpoint/2010/main" val="1346957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1630075" y="5316325"/>
            <a:ext cx="1097280" cy="914400"/>
            <a:chOff x="3886199" y="3200400"/>
            <a:chExt cx="1402179" cy="914400"/>
          </a:xfrm>
          <a:solidFill>
            <a:srgbClr val="92D050"/>
          </a:solidFill>
        </p:grpSpPr>
        <p:sp>
          <p:nvSpPr>
            <p:cNvPr id="57" name="Rectangle 56"/>
            <p:cNvSpPr/>
            <p:nvPr/>
          </p:nvSpPr>
          <p:spPr>
            <a:xfrm>
              <a:off x="3886199" y="3200400"/>
              <a:ext cx="1402179" cy="914400"/>
            </a:xfrm>
            <a:prstGeom prst="rect">
              <a:avLst/>
            </a:prstGeom>
            <a:solidFill>
              <a:srgbClr val="00FF00"/>
            </a:solidFill>
            <a:ln>
              <a:solidFill>
                <a:srgbClr val="00FF00"/>
              </a:solidFill>
            </a:ln>
            <a:effectLst>
              <a:glow rad="177800">
                <a:srgbClr val="FF00FF"/>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8" name="TextBox 57"/>
            <p:cNvSpPr txBox="1"/>
            <p:nvPr/>
          </p:nvSpPr>
          <p:spPr>
            <a:xfrm>
              <a:off x="3928514" y="3470037"/>
              <a:ext cx="1317547" cy="369332"/>
            </a:xfrm>
            <a:prstGeom prst="rect">
              <a:avLst/>
            </a:prstGeom>
            <a:no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Memory</a:t>
              </a:r>
            </a:p>
          </p:txBody>
        </p:sp>
      </p:grpSp>
      <p:cxnSp>
        <p:nvCxnSpPr>
          <p:cNvPr id="55" name="Straight Arrow Connector 54"/>
          <p:cNvCxnSpPr/>
          <p:nvPr/>
        </p:nvCxnSpPr>
        <p:spPr>
          <a:xfrm>
            <a:off x="5275311" y="4207360"/>
            <a:ext cx="1506489" cy="0"/>
          </a:xfrm>
          <a:prstGeom prst="straightConnector1">
            <a:avLst/>
          </a:prstGeom>
          <a:ln w="38100">
            <a:solidFill>
              <a:srgbClr val="FF66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5249862" y="3226417"/>
            <a:ext cx="1531938" cy="0"/>
          </a:xfrm>
          <a:prstGeom prst="straightConnector1">
            <a:avLst/>
          </a:prstGeom>
          <a:ln w="38100">
            <a:solidFill>
              <a:srgbClr val="FF66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75960" y="2057400"/>
            <a:ext cx="1005840" cy="0"/>
          </a:xfrm>
          <a:prstGeom prst="straightConnector1">
            <a:avLst/>
          </a:prstGeom>
          <a:ln w="38100">
            <a:solidFill>
              <a:srgbClr val="FF66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1275" y="32985"/>
            <a:ext cx="8991600" cy="480131"/>
          </a:xfrm>
        </p:spPr>
        <p:txBody>
          <a:bodyPr>
            <a:spAutoFit/>
          </a:bodyPr>
          <a:lstStyle/>
          <a:p>
            <a:pPr algn="ctr" eaLnBrk="0" hangingPunct="0">
              <a:defRPr/>
            </a:pPr>
            <a:r>
              <a:rPr lang="en-US" sz="2800" b="1" kern="1200" dirty="0">
                <a:solidFill>
                  <a:srgbClr val="FF66FF"/>
                </a:solidFill>
                <a:latin typeface="Times New Roman" panose="02020603050405020304" pitchFamily="18" charset="0"/>
                <a:ea typeface="+mn-ea"/>
                <a:cs typeface="Times New Roman" panose="02020603050405020304" pitchFamily="18" charset="0"/>
              </a:rPr>
              <a:t>Embedded system architecture</a:t>
            </a:r>
          </a:p>
        </p:txBody>
      </p:sp>
      <p:sp>
        <p:nvSpPr>
          <p:cNvPr id="5" name="Rectangle 4"/>
          <p:cNvSpPr/>
          <p:nvPr/>
        </p:nvSpPr>
        <p:spPr>
          <a:xfrm>
            <a:off x="3209849" y="3000876"/>
            <a:ext cx="2209798" cy="1588687"/>
          </a:xfrm>
          <a:prstGeom prst="rect">
            <a:avLst/>
          </a:prstGeom>
          <a:solidFill>
            <a:srgbClr val="FF00FF"/>
          </a:solidFill>
          <a:ln>
            <a:solidFill>
              <a:schemeClr val="bg1"/>
            </a:solidFill>
          </a:ln>
          <a:effectLst>
            <a:glow rad="228600">
              <a:schemeClr val="accent4">
                <a:satMod val="175000"/>
                <a:alpha val="40000"/>
              </a:schemeClr>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6" name="TextBox 5"/>
          <p:cNvSpPr txBox="1"/>
          <p:nvPr/>
        </p:nvSpPr>
        <p:spPr>
          <a:xfrm>
            <a:off x="3391561" y="3462149"/>
            <a:ext cx="1774749" cy="646330"/>
          </a:xfrm>
          <a:prstGeom prst="rect">
            <a:avLst/>
          </a:prstGeom>
          <a:noFill/>
          <a:ln>
            <a:noFill/>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Micro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Controller</a:t>
            </a:r>
          </a:p>
        </p:txBody>
      </p:sp>
      <p:grpSp>
        <p:nvGrpSpPr>
          <p:cNvPr id="26" name="Group 25"/>
          <p:cNvGrpSpPr/>
          <p:nvPr/>
        </p:nvGrpSpPr>
        <p:grpSpPr>
          <a:xfrm>
            <a:off x="299027" y="2756764"/>
            <a:ext cx="1402179" cy="914400"/>
            <a:chOff x="3886199" y="3200400"/>
            <a:chExt cx="1402179" cy="914400"/>
          </a:xfrm>
          <a:solidFill>
            <a:srgbClr val="00FFFF"/>
          </a:solidFill>
          <a:effectLst>
            <a:glow rad="228600">
              <a:schemeClr val="accent5">
                <a:satMod val="175000"/>
                <a:alpha val="40000"/>
              </a:schemeClr>
            </a:glow>
          </a:effectLst>
        </p:grpSpPr>
        <p:sp>
          <p:nvSpPr>
            <p:cNvPr id="27" name="Rectangle 26"/>
            <p:cNvSpPr/>
            <p:nvPr/>
          </p:nvSpPr>
          <p:spPr>
            <a:xfrm>
              <a:off x="3886199" y="3200400"/>
              <a:ext cx="1402179" cy="914400"/>
            </a:xfrm>
            <a:prstGeom prst="rect">
              <a:avLst/>
            </a:prstGeom>
            <a:grpFill/>
            <a:ln>
              <a:solidFill>
                <a:srgbClr val="00FFFF"/>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28" name="TextBox 27"/>
            <p:cNvSpPr txBox="1"/>
            <p:nvPr/>
          </p:nvSpPr>
          <p:spPr>
            <a:xfrm>
              <a:off x="4102619" y="3279338"/>
              <a:ext cx="877164" cy="646331"/>
            </a:xfrm>
            <a:prstGeom prst="rect">
              <a:avLst/>
            </a:prstGeom>
            <a:grpFill/>
            <a:ln>
              <a:solidFill>
                <a:srgbClr val="00FFFF"/>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Power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Supply</a:t>
              </a:r>
            </a:p>
          </p:txBody>
        </p:sp>
      </p:grpSp>
      <p:grpSp>
        <p:nvGrpSpPr>
          <p:cNvPr id="40968" name="Group 28"/>
          <p:cNvGrpSpPr>
            <a:grpSpLocks/>
          </p:cNvGrpSpPr>
          <p:nvPr/>
        </p:nvGrpSpPr>
        <p:grpSpPr bwMode="auto">
          <a:xfrm>
            <a:off x="6873240" y="3973478"/>
            <a:ext cx="1463040" cy="914400"/>
            <a:chOff x="3886199" y="3200400"/>
            <a:chExt cx="1402179" cy="914400"/>
          </a:xfrm>
        </p:grpSpPr>
        <p:sp>
          <p:nvSpPr>
            <p:cNvPr id="30" name="Rectangle 29"/>
            <p:cNvSpPr/>
            <p:nvPr/>
          </p:nvSpPr>
          <p:spPr>
            <a:xfrm>
              <a:off x="3886199" y="3200400"/>
              <a:ext cx="1402179" cy="914400"/>
            </a:xfrm>
            <a:prstGeom prst="rect">
              <a:avLst/>
            </a:prstGeom>
            <a:solidFill>
              <a:srgbClr val="FFFF00"/>
            </a:solidFill>
            <a:ln>
              <a:noFill/>
            </a:ln>
            <a:effectLst>
              <a:glow rad="152400">
                <a:srgbClr val="00FF00"/>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40993" name="TextBox 30"/>
            <p:cNvSpPr txBox="1">
              <a:spLocks noChangeArrowheads="1"/>
            </p:cNvSpPr>
            <p:nvPr/>
          </p:nvSpPr>
          <p:spPr bwMode="auto">
            <a:xfrm>
              <a:off x="3978551" y="3269747"/>
              <a:ext cx="1107997" cy="646331"/>
            </a:xfrm>
            <a:prstGeom prst="rect">
              <a:avLst/>
            </a:prstGeom>
            <a:noFill/>
            <a:ln w="9525">
              <a:noFill/>
              <a:miter lim="800000"/>
              <a:headEnd/>
              <a:tailEnd/>
            </a:ln>
            <a:scene3d>
              <a:camera prst="orthographicFront"/>
              <a:lightRig rig="threePt" dir="t"/>
            </a:scene3d>
            <a:sp3d>
              <a:bevelT prst="angle"/>
            </a:sp3d>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Digital</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Actuators</a:t>
              </a:r>
            </a:p>
          </p:txBody>
        </p:sp>
      </p:grpSp>
      <p:grpSp>
        <p:nvGrpSpPr>
          <p:cNvPr id="35" name="Group 34"/>
          <p:cNvGrpSpPr/>
          <p:nvPr/>
        </p:nvGrpSpPr>
        <p:grpSpPr>
          <a:xfrm>
            <a:off x="342769" y="3983996"/>
            <a:ext cx="1402179" cy="914400"/>
            <a:chOff x="3886199" y="3200400"/>
            <a:chExt cx="1402179" cy="914400"/>
          </a:xfrm>
          <a:solidFill>
            <a:srgbClr val="00FFFF"/>
          </a:solidFill>
          <a:effectLst>
            <a:glow rad="228600">
              <a:schemeClr val="accent5">
                <a:satMod val="175000"/>
                <a:alpha val="40000"/>
              </a:schemeClr>
            </a:glow>
          </a:effectLst>
        </p:grpSpPr>
        <p:sp>
          <p:nvSpPr>
            <p:cNvPr id="36" name="Rectangle 35"/>
            <p:cNvSpPr/>
            <p:nvPr/>
          </p:nvSpPr>
          <p:spPr>
            <a:xfrm>
              <a:off x="3886199" y="3200400"/>
              <a:ext cx="1402179" cy="914400"/>
            </a:xfrm>
            <a:prstGeom prst="rect">
              <a:avLst/>
            </a:prstGeom>
            <a:grpFill/>
            <a:ln>
              <a:solidFill>
                <a:srgbClr val="00FFFF"/>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37" name="TextBox 36"/>
            <p:cNvSpPr txBox="1"/>
            <p:nvPr/>
          </p:nvSpPr>
          <p:spPr>
            <a:xfrm>
              <a:off x="4115159" y="3292178"/>
              <a:ext cx="851515" cy="646331"/>
            </a:xfrm>
            <a:prstGeom prst="rect">
              <a:avLst/>
            </a:prstGeom>
            <a:grpFill/>
            <a:ln>
              <a:solidFill>
                <a:srgbClr val="00FFFF"/>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Digital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Inputs</a:t>
              </a:r>
            </a:p>
          </p:txBody>
        </p:sp>
      </p:grpSp>
      <p:grpSp>
        <p:nvGrpSpPr>
          <p:cNvPr id="38" name="Group 37"/>
          <p:cNvGrpSpPr/>
          <p:nvPr/>
        </p:nvGrpSpPr>
        <p:grpSpPr>
          <a:xfrm>
            <a:off x="6881178" y="2771534"/>
            <a:ext cx="1463040" cy="914400"/>
            <a:chOff x="3886199" y="3200400"/>
            <a:chExt cx="1402179" cy="914400"/>
          </a:xfrm>
          <a:solidFill>
            <a:srgbClr val="FFC000"/>
          </a:solidFill>
        </p:grpSpPr>
        <p:sp>
          <p:nvSpPr>
            <p:cNvPr id="39" name="Rectangle 38"/>
            <p:cNvSpPr/>
            <p:nvPr/>
          </p:nvSpPr>
          <p:spPr>
            <a:xfrm>
              <a:off x="3886199" y="3200400"/>
              <a:ext cx="1402179" cy="914400"/>
            </a:xfrm>
            <a:prstGeom prst="rect">
              <a:avLst/>
            </a:prstGeom>
            <a:solidFill>
              <a:srgbClr val="FFFF00"/>
            </a:solidFill>
            <a:ln>
              <a:noFill/>
            </a:ln>
            <a:effectLst>
              <a:glow rad="127000">
                <a:srgbClr val="00FF00"/>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40" name="TextBox 39"/>
            <p:cNvSpPr txBox="1"/>
            <p:nvPr/>
          </p:nvSpPr>
          <p:spPr>
            <a:xfrm>
              <a:off x="4119425" y="3476413"/>
              <a:ext cx="928460" cy="369332"/>
            </a:xfrm>
            <a:prstGeom prst="rect">
              <a:avLst/>
            </a:prstGeom>
            <a:solidFill>
              <a:srgbClr val="FFFF00"/>
            </a:solid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Display</a:t>
              </a:r>
            </a:p>
          </p:txBody>
        </p:sp>
      </p:grpSp>
      <p:grpSp>
        <p:nvGrpSpPr>
          <p:cNvPr id="41" name="Group 40"/>
          <p:cNvGrpSpPr/>
          <p:nvPr/>
        </p:nvGrpSpPr>
        <p:grpSpPr>
          <a:xfrm>
            <a:off x="5783898" y="5316325"/>
            <a:ext cx="1097280" cy="914400"/>
            <a:chOff x="3886199" y="3200400"/>
            <a:chExt cx="1402179" cy="914400"/>
          </a:xfrm>
          <a:solidFill>
            <a:srgbClr val="00FF00"/>
          </a:solidFill>
        </p:grpSpPr>
        <p:sp>
          <p:nvSpPr>
            <p:cNvPr id="42" name="Rectangle 41"/>
            <p:cNvSpPr/>
            <p:nvPr/>
          </p:nvSpPr>
          <p:spPr>
            <a:xfrm>
              <a:off x="3886199" y="3200400"/>
              <a:ext cx="1402179" cy="914400"/>
            </a:xfrm>
            <a:prstGeom prst="rect">
              <a:avLst/>
            </a:prstGeom>
            <a:grpFill/>
            <a:ln>
              <a:solidFill>
                <a:srgbClr val="00FF00"/>
              </a:solidFill>
            </a:ln>
            <a:effectLst>
              <a:glow rad="127000">
                <a:srgbClr val="FF00FF"/>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43" name="TextBox 42"/>
            <p:cNvSpPr txBox="1"/>
            <p:nvPr/>
          </p:nvSpPr>
          <p:spPr>
            <a:xfrm>
              <a:off x="3966510" y="3436308"/>
              <a:ext cx="1131961" cy="369332"/>
            </a:xfrm>
            <a:prstGeom prst="rect">
              <a:avLst/>
            </a:prstGeom>
            <a:no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Timers</a:t>
              </a:r>
            </a:p>
          </p:txBody>
        </p:sp>
      </p:grpSp>
      <p:sp>
        <p:nvSpPr>
          <p:cNvPr id="45" name="Rectangle 44"/>
          <p:cNvSpPr/>
          <p:nvPr/>
        </p:nvSpPr>
        <p:spPr>
          <a:xfrm>
            <a:off x="3266782" y="5316325"/>
            <a:ext cx="2130959" cy="767792"/>
          </a:xfrm>
          <a:prstGeom prst="rect">
            <a:avLst/>
          </a:prstGeom>
          <a:solidFill>
            <a:srgbClr val="00FF00"/>
          </a:solidFill>
          <a:ln w="28575">
            <a:solidFill>
              <a:srgbClr val="00FF00"/>
            </a:solidFill>
          </a:ln>
          <a:effectLst>
            <a:glow rad="127000">
              <a:srgbClr val="FF00FF"/>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40973" name="TextBox 45"/>
          <p:cNvSpPr txBox="1">
            <a:spLocks noChangeArrowheads="1"/>
          </p:cNvSpPr>
          <p:nvPr/>
        </p:nvSpPr>
        <p:spPr bwMode="auto">
          <a:xfrm>
            <a:off x="3411535" y="5316325"/>
            <a:ext cx="17875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Inter-process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Communication</a:t>
            </a:r>
          </a:p>
        </p:txBody>
      </p:sp>
      <p:sp>
        <p:nvSpPr>
          <p:cNvPr id="40975" name="TextBox 2"/>
          <p:cNvSpPr txBox="1">
            <a:spLocks noChangeArrowheads="1"/>
          </p:cNvSpPr>
          <p:nvPr/>
        </p:nvSpPr>
        <p:spPr bwMode="auto">
          <a:xfrm>
            <a:off x="543154" y="895733"/>
            <a:ext cx="825500" cy="369888"/>
          </a:xfrm>
          <a:prstGeom prst="rect">
            <a:avLst/>
          </a:prstGeom>
          <a:solidFill>
            <a:srgbClr val="00FFFF"/>
          </a:solidFill>
          <a:ln w="28575">
            <a:solidFill>
              <a:srgbClr val="00FFFF"/>
            </a:solidFill>
            <a:miter lim="800000"/>
            <a:headEnd/>
            <a:tailEnd/>
          </a:ln>
          <a:effectLst>
            <a:glow rad="228600">
              <a:schemeClr val="accent5">
                <a:satMod val="175000"/>
                <a:alpha val="40000"/>
              </a:schemeClr>
            </a:glow>
          </a:effectLst>
          <a:scene3d>
            <a:camera prst="orthographicFront"/>
            <a:lightRig rig="threePt" dir="t"/>
          </a:scene3d>
          <a:sp3d>
            <a:bevelT prst="angle"/>
          </a:sp3d>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Inputs</a:t>
            </a:r>
          </a:p>
        </p:txBody>
      </p:sp>
      <p:sp>
        <p:nvSpPr>
          <p:cNvPr id="40976" name="TextBox 49"/>
          <p:cNvSpPr txBox="1">
            <a:spLocks noChangeArrowheads="1"/>
          </p:cNvSpPr>
          <p:nvPr/>
        </p:nvSpPr>
        <p:spPr bwMode="auto">
          <a:xfrm>
            <a:off x="2896456" y="695320"/>
            <a:ext cx="2523191" cy="369332"/>
          </a:xfrm>
          <a:prstGeom prst="rect">
            <a:avLst/>
          </a:prstGeom>
          <a:solidFill>
            <a:srgbClr val="00FF00"/>
          </a:solidFill>
          <a:ln w="28575">
            <a:solidFill>
              <a:srgbClr val="00FF00"/>
            </a:solidFill>
            <a:miter lim="800000"/>
            <a:headEnd/>
            <a:tailEnd/>
          </a:ln>
          <a:effectLst>
            <a:glow rad="127000">
              <a:srgbClr val="FF00FF"/>
            </a:glow>
          </a:effec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Processing And Control</a:t>
            </a:r>
          </a:p>
        </p:txBody>
      </p:sp>
      <p:sp>
        <p:nvSpPr>
          <p:cNvPr id="40977" name="TextBox 50"/>
          <p:cNvSpPr txBox="1">
            <a:spLocks noChangeArrowheads="1"/>
          </p:cNvSpPr>
          <p:nvPr/>
        </p:nvSpPr>
        <p:spPr bwMode="auto">
          <a:xfrm>
            <a:off x="7037297" y="912160"/>
            <a:ext cx="993775" cy="369888"/>
          </a:xfrm>
          <a:prstGeom prst="rect">
            <a:avLst/>
          </a:prstGeom>
          <a:solidFill>
            <a:srgbClr val="FFFF00"/>
          </a:solidFill>
          <a:ln w="28575">
            <a:noFill/>
            <a:miter lim="800000"/>
            <a:headEnd/>
            <a:tailEnd/>
          </a:ln>
          <a:effectLst>
            <a:glow rad="127000">
              <a:srgbClr val="00FF00"/>
            </a:glow>
          </a:effectLst>
          <a:scene3d>
            <a:camera prst="orthographicFront"/>
            <a:lightRig rig="threePt" dir="t"/>
          </a:scene3d>
          <a:sp3d>
            <a:bevelT prst="angle"/>
          </a:sp3d>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Outputs</a:t>
            </a:r>
          </a:p>
        </p:txBody>
      </p:sp>
      <p:cxnSp>
        <p:nvCxnSpPr>
          <p:cNvPr id="52" name="Straight Arrow Connector 51"/>
          <p:cNvCxnSpPr/>
          <p:nvPr/>
        </p:nvCxnSpPr>
        <p:spPr>
          <a:xfrm>
            <a:off x="1848125" y="4282092"/>
            <a:ext cx="1305538" cy="5037"/>
          </a:xfrm>
          <a:prstGeom prst="straightConnector1">
            <a:avLst/>
          </a:prstGeom>
          <a:ln w="38100">
            <a:solidFill>
              <a:srgbClr val="FF6600"/>
            </a:solidFill>
            <a:headEnd type="none" w="med" len="med"/>
            <a:tailEnd type="triangle" w="med" len="med"/>
          </a:ln>
          <a:scene3d>
            <a:camera prst="orthographicFront"/>
            <a:lightRig rig="threePt" dir="t"/>
          </a:scene3d>
          <a:sp3d>
            <a:bevelT w="101600" prst="riblet"/>
          </a:sp3d>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4305298" y="4572000"/>
            <a:ext cx="0" cy="685800"/>
          </a:xfrm>
          <a:prstGeom prst="straightConnector1">
            <a:avLst/>
          </a:prstGeom>
          <a:ln w="38100">
            <a:solidFill>
              <a:srgbClr val="FF66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0" y="6611938"/>
            <a:ext cx="9144000" cy="254000"/>
          </a:xfrm>
          <a:prstGeom prst="rect">
            <a:avLst/>
          </a:prstGeom>
          <a:solidFill>
            <a:schemeClr val="bg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cxnSp>
        <p:nvCxnSpPr>
          <p:cNvPr id="62" name="Straight Arrow Connector 61"/>
          <p:cNvCxnSpPr/>
          <p:nvPr/>
        </p:nvCxnSpPr>
        <p:spPr>
          <a:xfrm flipV="1">
            <a:off x="1808787" y="3352800"/>
            <a:ext cx="1371600" cy="0"/>
          </a:xfrm>
          <a:prstGeom prst="straightConnector1">
            <a:avLst/>
          </a:prstGeom>
          <a:ln w="38100">
            <a:solidFill>
              <a:srgbClr val="FF6600"/>
            </a:solidFill>
            <a:headEnd type="none" w="med" len="med"/>
            <a:tailEnd type="triangle" w="med" len="med"/>
          </a:ln>
          <a:scene3d>
            <a:camera prst="orthographicFront"/>
            <a:lightRig rig="threePt" dir="t"/>
          </a:scene3d>
          <a:sp3d>
            <a:bevelT w="101600" prst="riblet"/>
          </a:sp3d>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2556153" y="1354484"/>
            <a:ext cx="1402179" cy="914400"/>
            <a:chOff x="3886199" y="3200400"/>
            <a:chExt cx="1402179" cy="914400"/>
          </a:xfrm>
          <a:solidFill>
            <a:srgbClr val="00FF00"/>
          </a:solidFill>
          <a:effectLst>
            <a:glow rad="241300">
              <a:srgbClr val="FFFF00"/>
            </a:glow>
            <a:reflection blurRad="6350" stA="50000" endA="300" endPos="55500" dist="50800" dir="5400000" sy="-100000" algn="bl" rotWithShape="0"/>
          </a:effectLst>
        </p:grpSpPr>
        <p:sp>
          <p:nvSpPr>
            <p:cNvPr id="65" name="Rectangle 64"/>
            <p:cNvSpPr/>
            <p:nvPr/>
          </p:nvSpPr>
          <p:spPr>
            <a:xfrm>
              <a:off x="3886199" y="3200400"/>
              <a:ext cx="1402179" cy="914400"/>
            </a:xfrm>
            <a:prstGeom prst="rect">
              <a:avLst/>
            </a:prstGeom>
            <a:grpFill/>
            <a:ln>
              <a:solidFill>
                <a:srgbClr val="00FF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6" name="TextBox 65"/>
            <p:cNvSpPr txBox="1"/>
            <p:nvPr/>
          </p:nvSpPr>
          <p:spPr>
            <a:xfrm>
              <a:off x="3993400" y="3324604"/>
              <a:ext cx="1197765" cy="646331"/>
            </a:xfrm>
            <a:prstGeom prst="rect">
              <a:avLst/>
            </a:prstGeom>
            <a:noFill/>
            <a:scene3d>
              <a:camera prst="orthographicFront"/>
              <a:lightRig rig="threePt" dir="t"/>
            </a:scene3d>
            <a:sp3d>
              <a:bevelT prst="angle"/>
            </a:sp3d>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Converter</a:t>
              </a:r>
            </a:p>
          </p:txBody>
        </p:sp>
      </p:grpSp>
      <p:grpSp>
        <p:nvGrpSpPr>
          <p:cNvPr id="68" name="Group 67"/>
          <p:cNvGrpSpPr/>
          <p:nvPr/>
        </p:nvGrpSpPr>
        <p:grpSpPr>
          <a:xfrm>
            <a:off x="4264878" y="1354051"/>
            <a:ext cx="1402179" cy="914400"/>
            <a:chOff x="3886199" y="3200400"/>
            <a:chExt cx="1402179" cy="914400"/>
          </a:xfrm>
          <a:solidFill>
            <a:srgbClr val="00FF00"/>
          </a:solidFill>
          <a:effectLst>
            <a:glow rad="241300">
              <a:srgbClr val="FFFF00"/>
            </a:glow>
            <a:reflection blurRad="6350" stA="50000" endA="300" endPos="55500" dist="50800" dir="5400000" sy="-100000" algn="bl" rotWithShape="0"/>
          </a:effectLst>
        </p:grpSpPr>
        <p:sp>
          <p:nvSpPr>
            <p:cNvPr id="69" name="Rectangle 68"/>
            <p:cNvSpPr/>
            <p:nvPr/>
          </p:nvSpPr>
          <p:spPr>
            <a:xfrm>
              <a:off x="3886199" y="3200400"/>
              <a:ext cx="1402179" cy="914400"/>
            </a:xfrm>
            <a:prstGeom prst="rect">
              <a:avLst/>
            </a:prstGeom>
            <a:grpFill/>
            <a:ln>
              <a:solidFill>
                <a:srgbClr val="00FF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0" name="TextBox 69"/>
            <p:cNvSpPr txBox="1"/>
            <p:nvPr/>
          </p:nvSpPr>
          <p:spPr>
            <a:xfrm>
              <a:off x="3957022" y="3316069"/>
              <a:ext cx="1197765" cy="646331"/>
            </a:xfrm>
            <a:prstGeom prst="rect">
              <a:avLst/>
            </a:prstGeom>
            <a:noFill/>
            <a:scene3d>
              <a:camera prst="orthographicFront"/>
              <a:lightRig rig="threePt" dir="t"/>
            </a:scene3d>
            <a:sp3d>
              <a:bevelT prst="angle"/>
            </a:sp3d>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Converter</a:t>
              </a:r>
            </a:p>
          </p:txBody>
        </p:sp>
      </p:grpSp>
      <p:cxnSp>
        <p:nvCxnSpPr>
          <p:cNvPr id="71" name="Straight Arrow Connector 70"/>
          <p:cNvCxnSpPr/>
          <p:nvPr/>
        </p:nvCxnSpPr>
        <p:spPr>
          <a:xfrm flipH="1">
            <a:off x="4442619" y="2483991"/>
            <a:ext cx="723691" cy="489896"/>
          </a:xfrm>
          <a:prstGeom prst="straightConnector1">
            <a:avLst/>
          </a:prstGeom>
          <a:ln w="38100">
            <a:solidFill>
              <a:srgbClr val="FF66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1745996" y="2047513"/>
            <a:ext cx="646462" cy="9887"/>
          </a:xfrm>
          <a:prstGeom prst="straightConnector1">
            <a:avLst/>
          </a:prstGeom>
          <a:ln w="38100">
            <a:solidFill>
              <a:srgbClr val="FF66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3350258" y="2506232"/>
            <a:ext cx="639716" cy="450282"/>
          </a:xfrm>
          <a:prstGeom prst="straightConnector1">
            <a:avLst/>
          </a:prstGeom>
          <a:ln w="38100">
            <a:solidFill>
              <a:srgbClr val="FF66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66161" y="1529531"/>
            <a:ext cx="1402179" cy="914400"/>
            <a:chOff x="3886199" y="3200400"/>
            <a:chExt cx="1402179" cy="914400"/>
          </a:xfrm>
          <a:solidFill>
            <a:srgbClr val="00FFFF"/>
          </a:solidFill>
          <a:effectLst>
            <a:glow rad="228600">
              <a:schemeClr val="accent5">
                <a:satMod val="175000"/>
                <a:alpha val="40000"/>
              </a:schemeClr>
            </a:glow>
          </a:effectLst>
        </p:grpSpPr>
        <p:sp>
          <p:nvSpPr>
            <p:cNvPr id="9" name="Rectangle 8"/>
            <p:cNvSpPr/>
            <p:nvPr/>
          </p:nvSpPr>
          <p:spPr>
            <a:xfrm>
              <a:off x="3886199" y="3200400"/>
              <a:ext cx="1402179" cy="914400"/>
            </a:xfrm>
            <a:prstGeom prst="rect">
              <a:avLst/>
            </a:prstGeom>
            <a:grpFill/>
            <a:ln>
              <a:solidFill>
                <a:srgbClr val="00FFFF"/>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0" name="TextBox 9"/>
            <p:cNvSpPr txBox="1"/>
            <p:nvPr/>
          </p:nvSpPr>
          <p:spPr>
            <a:xfrm>
              <a:off x="4116180" y="3272909"/>
              <a:ext cx="941284" cy="646331"/>
            </a:xfrm>
            <a:prstGeom prst="rect">
              <a:avLst/>
            </a:prstGeom>
            <a:grpFill/>
            <a:ln>
              <a:solidFill>
                <a:srgbClr val="00FFFF"/>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Analog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Sensors</a:t>
              </a:r>
            </a:p>
          </p:txBody>
        </p:sp>
      </p:grpSp>
      <p:cxnSp>
        <p:nvCxnSpPr>
          <p:cNvPr id="60" name="Straight Arrow Connector 59"/>
          <p:cNvCxnSpPr/>
          <p:nvPr/>
        </p:nvCxnSpPr>
        <p:spPr>
          <a:xfrm flipV="1">
            <a:off x="2238582" y="4557033"/>
            <a:ext cx="977546" cy="651061"/>
          </a:xfrm>
          <a:prstGeom prst="straightConnector1">
            <a:avLst/>
          </a:prstGeom>
          <a:ln w="38100">
            <a:solidFill>
              <a:srgbClr val="FF66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5428109" y="4566837"/>
            <a:ext cx="814524" cy="638403"/>
          </a:xfrm>
          <a:prstGeom prst="straightConnector1">
            <a:avLst/>
          </a:prstGeom>
          <a:ln w="38100">
            <a:solidFill>
              <a:srgbClr val="FF66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6881178" y="1569591"/>
            <a:ext cx="1463040" cy="914400"/>
            <a:chOff x="3886199" y="3200400"/>
            <a:chExt cx="1402179" cy="914400"/>
          </a:xfrm>
          <a:solidFill>
            <a:srgbClr val="FFC000"/>
          </a:solidFill>
        </p:grpSpPr>
        <p:sp>
          <p:nvSpPr>
            <p:cNvPr id="73" name="Rectangle 72"/>
            <p:cNvSpPr/>
            <p:nvPr/>
          </p:nvSpPr>
          <p:spPr>
            <a:xfrm>
              <a:off x="3886199" y="3200400"/>
              <a:ext cx="1402179" cy="914400"/>
            </a:xfrm>
            <a:prstGeom prst="rect">
              <a:avLst/>
            </a:prstGeom>
            <a:solidFill>
              <a:srgbClr val="FFFF00"/>
            </a:solidFill>
            <a:ln>
              <a:noFill/>
            </a:ln>
            <a:effectLst>
              <a:glow rad="127000">
                <a:srgbClr val="00FF00"/>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74" name="TextBox 73"/>
            <p:cNvSpPr txBox="1"/>
            <p:nvPr/>
          </p:nvSpPr>
          <p:spPr>
            <a:xfrm>
              <a:off x="4004281" y="3305030"/>
              <a:ext cx="1111067" cy="646331"/>
            </a:xfrm>
            <a:prstGeom prst="rect">
              <a:avLst/>
            </a:prstGeom>
            <a:solidFill>
              <a:srgbClr val="FFFF00"/>
            </a:solidFill>
            <a:ln>
              <a:noFill/>
            </a:ln>
          </p:spPr>
          <p:txBody>
            <a:bodyPr wrap="none">
              <a:spAutoFit/>
            </a:bodyPr>
            <a:lstStyle/>
            <a:p>
              <a:pPr lvl="0" algn="ctr" fontAlgn="base">
                <a:spcBef>
                  <a:spcPct val="0"/>
                </a:spcBef>
                <a:spcAft>
                  <a:spcPct val="0"/>
                </a:spcAft>
                <a:defRPr/>
              </a:pPr>
              <a:r>
                <a:rPr lang="en-US" altLang="en-US" b="1" dirty="0">
                  <a:solidFill>
                    <a:srgbClr val="000000"/>
                  </a:solidFill>
                  <a:latin typeface="Times New Roman" panose="02020603050405020304" pitchFamily="18" charset="0"/>
                  <a:cs typeface="Times New Roman" panose="02020603050405020304" pitchFamily="18" charset="0"/>
                </a:rPr>
                <a:t>Analog</a:t>
              </a:r>
            </a:p>
            <a:p>
              <a:pPr lvl="0" algn="ctr" fontAlgn="base">
                <a:spcBef>
                  <a:spcPct val="0"/>
                </a:spcBef>
                <a:spcAft>
                  <a:spcPct val="0"/>
                </a:spcAft>
                <a:defRPr/>
              </a:pPr>
              <a:r>
                <a:rPr lang="en-US" altLang="en-US" b="1" dirty="0">
                  <a:solidFill>
                    <a:srgbClr val="000000"/>
                  </a:solidFill>
                  <a:latin typeface="Times New Roman" panose="02020603050405020304" pitchFamily="18" charset="0"/>
                  <a:cs typeface="Times New Roman" panose="02020603050405020304" pitchFamily="18" charset="0"/>
                </a:rPr>
                <a:t>Actuators</a:t>
              </a:r>
            </a:p>
          </p:txBody>
        </p:sp>
      </p:grpSp>
    </p:spTree>
    <p:extLst>
      <p:ext uri="{BB962C8B-B14F-4D97-AF65-F5344CB8AC3E}">
        <p14:creationId xmlns:p14="http://schemas.microsoft.com/office/powerpoint/2010/main" val="310286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repeatCount="indefinite" fill="hold" grpId="0" nodeType="clickEffect">
                                  <p:stCondLst>
                                    <p:cond delay="0"/>
                                  </p:stCondLst>
                                  <p:childTnLst>
                                    <p:animScale>
                                      <p:cBhvr>
                                        <p:cTn id="6" dur="1000" fill="hold"/>
                                        <p:tgtEl>
                                          <p:spTgt spid="45"/>
                                        </p:tgtEl>
                                      </p:cBhvr>
                                      <p:by x="150000" y="150000"/>
                                    </p:animScale>
                                  </p:childTnLst>
                                </p:cTn>
                              </p:par>
                              <p:par>
                                <p:cTn id="7" presetID="21" presetClass="emph" presetSubtype="0" repeatCount="indefinite" fill="hold" grpId="1" nodeType="withEffect">
                                  <p:stCondLst>
                                    <p:cond delay="0"/>
                                  </p:stCondLst>
                                  <p:endCondLst>
                                    <p:cond evt="onNext" delay="0">
                                      <p:tgtEl>
                                        <p:sldTgt/>
                                      </p:tgtEl>
                                    </p:cond>
                                  </p:endCondLst>
                                  <p:childTnLst>
                                    <p:animClr clrSpc="hsl" dir="cw">
                                      <p:cBhvr override="childStyle">
                                        <p:cTn id="8" dur="500" fill="hold"/>
                                        <p:tgtEl>
                                          <p:spTgt spid="45"/>
                                        </p:tgtEl>
                                        <p:attrNameLst>
                                          <p:attrName>style.color</p:attrName>
                                        </p:attrNameLst>
                                      </p:cBhvr>
                                      <p:by>
                                        <p:hsl h="7200000" s="0" l="0"/>
                                      </p:by>
                                    </p:animClr>
                                    <p:animClr clrSpc="hsl" dir="cw">
                                      <p:cBhvr>
                                        <p:cTn id="9" dur="500" fill="hold"/>
                                        <p:tgtEl>
                                          <p:spTgt spid="45"/>
                                        </p:tgtEl>
                                        <p:attrNameLst>
                                          <p:attrName>fillcolor</p:attrName>
                                        </p:attrNameLst>
                                      </p:cBhvr>
                                      <p:by>
                                        <p:hsl h="7200000" s="0" l="0"/>
                                      </p:by>
                                    </p:animClr>
                                    <p:animClr clrSpc="hsl" dir="cw">
                                      <p:cBhvr>
                                        <p:cTn id="10" dur="500" fill="hold"/>
                                        <p:tgtEl>
                                          <p:spTgt spid="45"/>
                                        </p:tgtEl>
                                        <p:attrNameLst>
                                          <p:attrName>stroke.color</p:attrName>
                                        </p:attrNameLst>
                                      </p:cBhvr>
                                      <p:by>
                                        <p:hsl h="7200000" s="0" l="0"/>
                                      </p:by>
                                    </p:animClr>
                                    <p:set>
                                      <p:cBhvr>
                                        <p:cTn id="11" dur="500" fill="hold"/>
                                        <p:tgtEl>
                                          <p:spTgt spid="4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817616"/>
            <a:ext cx="6515100" cy="3908822"/>
          </a:xfrm>
        </p:spPr>
        <p:txBody>
          <a:bodyPr>
            <a:normAutofit/>
          </a:bodyPr>
          <a:lstStyle/>
          <a:p>
            <a:pPr marL="0" indent="0">
              <a:buNone/>
            </a:pPr>
            <a:r>
              <a:rPr lang="en-US" sz="1800" dirty="0"/>
              <a:t>From the data sheet for the DS3231</a:t>
            </a:r>
          </a:p>
          <a:p>
            <a:pPr marL="0" indent="0">
              <a:buNone/>
            </a:pPr>
            <a:endParaRPr lang="en-US" sz="1800" dirty="0"/>
          </a:p>
          <a:p>
            <a:pPr marL="0" indent="0">
              <a:buNone/>
            </a:pPr>
            <a:endParaRPr lang="en-US" dirty="0"/>
          </a:p>
          <a:p>
            <a:endParaRPr lang="en-US" sz="1800" dirty="0"/>
          </a:p>
        </p:txBody>
      </p:sp>
      <p:sp>
        <p:nvSpPr>
          <p:cNvPr id="5" name="Rectangle 2"/>
          <p:cNvSpPr txBox="1">
            <a:spLocks noChangeArrowheads="1"/>
          </p:cNvSpPr>
          <p:nvPr/>
        </p:nvSpPr>
        <p:spPr>
          <a:xfrm>
            <a:off x="1600200" y="276227"/>
            <a:ext cx="6172200" cy="514350"/>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sz="3000" dirty="0"/>
              <a:t>I</a:t>
            </a:r>
            <a:r>
              <a:rPr lang="en-US" sz="3000" baseline="30000" dirty="0"/>
              <a:t>2</a:t>
            </a:r>
            <a:r>
              <a:rPr lang="en-US" sz="3000" dirty="0"/>
              <a:t>C Interface to Real Time Clock </a:t>
            </a:r>
            <a:endParaRPr lang="en-US" altLang="zh-TW" sz="3000" dirty="0"/>
          </a:p>
        </p:txBody>
      </p:sp>
      <p:pic>
        <p:nvPicPr>
          <p:cNvPr id="2" name="Picture 1"/>
          <p:cNvPicPr>
            <a:picLocks noChangeAspect="1"/>
          </p:cNvPicPr>
          <p:nvPr/>
        </p:nvPicPr>
        <p:blipFill>
          <a:blip r:embed="rId3"/>
          <a:stretch>
            <a:fillRect/>
          </a:stretch>
        </p:blipFill>
        <p:spPr>
          <a:xfrm>
            <a:off x="943656" y="1284088"/>
            <a:ext cx="7514544" cy="5240113"/>
          </a:xfrm>
          <a:prstGeom prst="rect">
            <a:avLst/>
          </a:prstGeom>
        </p:spPr>
      </p:pic>
    </p:spTree>
    <p:extLst>
      <p:ext uri="{BB962C8B-B14F-4D97-AF65-F5344CB8AC3E}">
        <p14:creationId xmlns:p14="http://schemas.microsoft.com/office/powerpoint/2010/main" val="1945477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2"/>
          <p:cNvSpPr txBox="1">
            <a:spLocks noChangeArrowheads="1"/>
          </p:cNvSpPr>
          <p:nvPr/>
        </p:nvSpPr>
        <p:spPr>
          <a:xfrm>
            <a:off x="533400" y="76200"/>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lvl1pPr algn="ctr" fontAlgn="base">
              <a:spcBef>
                <a:spcPct val="0"/>
              </a:spcBef>
              <a:spcAft>
                <a:spcPct val="0"/>
              </a:spcAft>
              <a:defRPr sz="3200" b="1">
                <a:solidFill>
                  <a:srgbClr val="FF00FF"/>
                </a:solidFill>
                <a:latin typeface="Times New Roman" panose="02020603050405020304" pitchFamily="18" charset="0"/>
                <a:cs typeface="Times New Roman" panose="02020603050405020304" pitchFamily="18" charset="0"/>
              </a:defRPr>
            </a:lvl1pPr>
            <a:lvl2pPr algn="ctr" fontAlgn="base">
              <a:spcBef>
                <a:spcPct val="0"/>
              </a:spcBef>
              <a:spcAft>
                <a:spcPct val="0"/>
              </a:spcAft>
              <a:defRPr sz="4400">
                <a:solidFill>
                  <a:schemeClr val="tx2"/>
                </a:solidFill>
                <a:latin typeface="Arial" charset="0"/>
                <a:cs typeface="Arial" charset="0"/>
              </a:defRPr>
            </a:lvl2pPr>
            <a:lvl3pPr algn="ctr" fontAlgn="base">
              <a:spcBef>
                <a:spcPct val="0"/>
              </a:spcBef>
              <a:spcAft>
                <a:spcPct val="0"/>
              </a:spcAft>
              <a:defRPr sz="4400">
                <a:solidFill>
                  <a:schemeClr val="tx2"/>
                </a:solidFill>
                <a:latin typeface="Arial" charset="0"/>
                <a:cs typeface="Arial" charset="0"/>
              </a:defRPr>
            </a:lvl3pPr>
            <a:lvl4pPr algn="ctr" fontAlgn="base">
              <a:spcBef>
                <a:spcPct val="0"/>
              </a:spcBef>
              <a:spcAft>
                <a:spcPct val="0"/>
              </a:spcAft>
              <a:defRPr sz="4400">
                <a:solidFill>
                  <a:schemeClr val="tx2"/>
                </a:solidFill>
                <a:latin typeface="Arial" charset="0"/>
                <a:cs typeface="Arial" charset="0"/>
              </a:defRPr>
            </a:lvl4pPr>
            <a:lvl5pPr algn="ctr" fontAlgn="base">
              <a:spcBef>
                <a:spcPct val="0"/>
              </a:spcBef>
              <a:spcAft>
                <a:spcPct val="0"/>
              </a:spcAft>
              <a:defRPr sz="4400">
                <a:solidFill>
                  <a:schemeClr val="tx2"/>
                </a:solidFill>
                <a:latin typeface="Arial" charset="0"/>
                <a:cs typeface="Arial" charset="0"/>
              </a:defRPr>
            </a:lvl5pPr>
            <a:lvl6pPr marL="457200" algn="ctr" fontAlgn="base">
              <a:spcBef>
                <a:spcPct val="0"/>
              </a:spcBef>
              <a:spcAft>
                <a:spcPct val="0"/>
              </a:spcAft>
              <a:defRPr sz="4400">
                <a:solidFill>
                  <a:schemeClr val="tx2"/>
                </a:solidFill>
                <a:latin typeface="Arial" charset="0"/>
                <a:cs typeface="Arial" charset="0"/>
              </a:defRPr>
            </a:lvl6pPr>
            <a:lvl7pPr marL="914400" algn="ctr" fontAlgn="base">
              <a:spcBef>
                <a:spcPct val="0"/>
              </a:spcBef>
              <a:spcAft>
                <a:spcPct val="0"/>
              </a:spcAft>
              <a:defRPr sz="4400">
                <a:solidFill>
                  <a:schemeClr val="tx2"/>
                </a:solidFill>
                <a:latin typeface="Arial" charset="0"/>
                <a:cs typeface="Arial" charset="0"/>
              </a:defRPr>
            </a:lvl7pPr>
            <a:lvl8pPr marL="1371600" algn="ctr" fontAlgn="base">
              <a:spcBef>
                <a:spcPct val="0"/>
              </a:spcBef>
              <a:spcAft>
                <a:spcPct val="0"/>
              </a:spcAft>
              <a:defRPr sz="4400">
                <a:solidFill>
                  <a:schemeClr val="tx2"/>
                </a:solidFill>
                <a:latin typeface="Arial" charset="0"/>
                <a:cs typeface="Arial" charset="0"/>
              </a:defRPr>
            </a:lvl8pPr>
            <a:lvl9pPr marL="1828800" algn="ctr" fontAlgn="base">
              <a:spcBef>
                <a:spcPct val="0"/>
              </a:spcBef>
              <a:spcAft>
                <a:spcPct val="0"/>
              </a:spcAft>
              <a:defRPr sz="4400">
                <a:solidFill>
                  <a:schemeClr val="tx2"/>
                </a:solidFill>
                <a:latin typeface="Arial" charset="0"/>
                <a:cs typeface="Arial" charset="0"/>
              </a:defRPr>
            </a:lvl9pPr>
          </a:lstStyle>
          <a:p>
            <a:r>
              <a:rPr lang="en-US" sz="2800" dirty="0"/>
              <a:t>MORE Synchronous Serial Communication</a:t>
            </a:r>
            <a:endParaRPr lang="en-US" altLang="zh-TW" sz="2800" dirty="0"/>
          </a:p>
        </p:txBody>
      </p:sp>
      <p:pic>
        <p:nvPicPr>
          <p:cNvPr id="75" name="Picture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0" y="1905000"/>
            <a:ext cx="3675559" cy="2776909"/>
          </a:xfrm>
          <a:prstGeom prst="rect">
            <a:avLst/>
          </a:prstGeom>
        </p:spPr>
      </p:pic>
      <p:sp>
        <p:nvSpPr>
          <p:cNvPr id="76" name="Rectangle 75"/>
          <p:cNvSpPr/>
          <p:nvPr/>
        </p:nvSpPr>
        <p:spPr>
          <a:xfrm>
            <a:off x="95250" y="873949"/>
            <a:ext cx="8686800" cy="1031051"/>
          </a:xfrm>
          <a:prstGeom prst="rect">
            <a:avLst/>
          </a:prstGeom>
        </p:spPr>
        <p:txBody>
          <a:bodyPr wrap="square">
            <a:spAutoFit/>
          </a:bodyPr>
          <a:lstStyle/>
          <a:p>
            <a:pPr>
              <a:spcAft>
                <a:spcPts val="600"/>
              </a:spcAft>
            </a:pPr>
            <a:r>
              <a:rPr lang="en-US" sz="2400" b="1" i="1" kern="1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blurRad="38100" dist="38100" dir="2700000" algn="tl">
                    <a:srgbClr val="000000">
                      <a:alpha val="43137"/>
                    </a:srgbClr>
                  </a:outerShdw>
                </a:effectLst>
                <a:latin typeface="Cooper Black" panose="0208090404030B020404" pitchFamily="18" charset="0"/>
                <a:cs typeface="Times New Roman" panose="02020603050405020304" pitchFamily="18" charset="0"/>
              </a:rPr>
              <a:t>INTRODUCING:</a:t>
            </a:r>
          </a:p>
          <a:p>
            <a:pPr>
              <a:spcAft>
                <a:spcPts val="600"/>
              </a:spcAft>
            </a:pPr>
            <a:r>
              <a:rPr lang="en-US" sz="2400" b="1" i="1" kern="1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blurRad="38100" dist="38100" dir="2700000" algn="tl">
                    <a:srgbClr val="000000">
                      <a:alpha val="43137"/>
                    </a:srgbClr>
                  </a:outerShdw>
                </a:effectLst>
                <a:latin typeface="Cooper Black" panose="0208090404030B020404" pitchFamily="18" charset="0"/>
                <a:cs typeface="Times New Roman" panose="02020603050405020304" pitchFamily="18" charset="0"/>
              </a:rPr>
              <a:t>the Serial Peripheral Interface (SPI) bus</a:t>
            </a:r>
            <a:r>
              <a:rPr lang="en-US" sz="3200" dirty="0">
                <a:solidFill>
                  <a:srgbClr val="FFFF00"/>
                </a:solidFill>
                <a:latin typeface="Jokerman" panose="04090605060D06020702" pitchFamily="82" charset="0"/>
              </a:rPr>
              <a:t>.</a:t>
            </a:r>
          </a:p>
        </p:txBody>
      </p:sp>
      <p:sp>
        <p:nvSpPr>
          <p:cNvPr id="77" name="Content Placeholder 2"/>
          <p:cNvSpPr txBox="1">
            <a:spLocks/>
          </p:cNvSpPr>
          <p:nvPr/>
        </p:nvSpPr>
        <p:spPr>
          <a:xfrm>
            <a:off x="457200" y="1219200"/>
            <a:ext cx="8229600" cy="52117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2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2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2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2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Yup, still has a clock</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2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         still has data</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2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2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2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2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2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2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One reason SPI is so popular is that the receiving hardware can be a simple shift register. </a:t>
            </a:r>
          </a:p>
        </p:txBody>
      </p:sp>
    </p:spTree>
    <p:extLst>
      <p:ext uri="{BB962C8B-B14F-4D97-AF65-F5344CB8AC3E}">
        <p14:creationId xmlns:p14="http://schemas.microsoft.com/office/powerpoint/2010/main" val="421416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7">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2"/>
          <p:cNvSpPr txBox="1">
            <a:spLocks noChangeArrowheads="1"/>
          </p:cNvSpPr>
          <p:nvPr/>
        </p:nvSpPr>
        <p:spPr>
          <a:xfrm>
            <a:off x="533400" y="0"/>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lvl1pPr algn="ctr" fontAlgn="base">
              <a:spcBef>
                <a:spcPct val="0"/>
              </a:spcBef>
              <a:spcAft>
                <a:spcPct val="0"/>
              </a:spcAft>
              <a:defRPr sz="3200" b="1">
                <a:solidFill>
                  <a:srgbClr val="FF00FF"/>
                </a:solidFill>
                <a:latin typeface="Times New Roman" panose="02020603050405020304" pitchFamily="18" charset="0"/>
                <a:cs typeface="Times New Roman" panose="02020603050405020304" pitchFamily="18" charset="0"/>
              </a:defRPr>
            </a:lvl1pPr>
            <a:lvl2pPr algn="ctr" fontAlgn="base">
              <a:spcBef>
                <a:spcPct val="0"/>
              </a:spcBef>
              <a:spcAft>
                <a:spcPct val="0"/>
              </a:spcAft>
              <a:defRPr sz="4400">
                <a:solidFill>
                  <a:schemeClr val="tx2"/>
                </a:solidFill>
                <a:latin typeface="Arial" charset="0"/>
                <a:cs typeface="Arial" charset="0"/>
              </a:defRPr>
            </a:lvl2pPr>
            <a:lvl3pPr algn="ctr" fontAlgn="base">
              <a:spcBef>
                <a:spcPct val="0"/>
              </a:spcBef>
              <a:spcAft>
                <a:spcPct val="0"/>
              </a:spcAft>
              <a:defRPr sz="4400">
                <a:solidFill>
                  <a:schemeClr val="tx2"/>
                </a:solidFill>
                <a:latin typeface="Arial" charset="0"/>
                <a:cs typeface="Arial" charset="0"/>
              </a:defRPr>
            </a:lvl3pPr>
            <a:lvl4pPr algn="ctr" fontAlgn="base">
              <a:spcBef>
                <a:spcPct val="0"/>
              </a:spcBef>
              <a:spcAft>
                <a:spcPct val="0"/>
              </a:spcAft>
              <a:defRPr sz="4400">
                <a:solidFill>
                  <a:schemeClr val="tx2"/>
                </a:solidFill>
                <a:latin typeface="Arial" charset="0"/>
                <a:cs typeface="Arial" charset="0"/>
              </a:defRPr>
            </a:lvl4pPr>
            <a:lvl5pPr algn="ctr" fontAlgn="base">
              <a:spcBef>
                <a:spcPct val="0"/>
              </a:spcBef>
              <a:spcAft>
                <a:spcPct val="0"/>
              </a:spcAft>
              <a:defRPr sz="4400">
                <a:solidFill>
                  <a:schemeClr val="tx2"/>
                </a:solidFill>
                <a:latin typeface="Arial" charset="0"/>
                <a:cs typeface="Arial" charset="0"/>
              </a:defRPr>
            </a:lvl5pPr>
            <a:lvl6pPr marL="457200" algn="ctr" fontAlgn="base">
              <a:spcBef>
                <a:spcPct val="0"/>
              </a:spcBef>
              <a:spcAft>
                <a:spcPct val="0"/>
              </a:spcAft>
              <a:defRPr sz="4400">
                <a:solidFill>
                  <a:schemeClr val="tx2"/>
                </a:solidFill>
                <a:latin typeface="Arial" charset="0"/>
                <a:cs typeface="Arial" charset="0"/>
              </a:defRPr>
            </a:lvl6pPr>
            <a:lvl7pPr marL="914400" algn="ctr" fontAlgn="base">
              <a:spcBef>
                <a:spcPct val="0"/>
              </a:spcBef>
              <a:spcAft>
                <a:spcPct val="0"/>
              </a:spcAft>
              <a:defRPr sz="4400">
                <a:solidFill>
                  <a:schemeClr val="tx2"/>
                </a:solidFill>
                <a:latin typeface="Arial" charset="0"/>
                <a:cs typeface="Arial" charset="0"/>
              </a:defRPr>
            </a:lvl7pPr>
            <a:lvl8pPr marL="1371600" algn="ctr" fontAlgn="base">
              <a:spcBef>
                <a:spcPct val="0"/>
              </a:spcBef>
              <a:spcAft>
                <a:spcPct val="0"/>
              </a:spcAft>
              <a:defRPr sz="4400">
                <a:solidFill>
                  <a:schemeClr val="tx2"/>
                </a:solidFill>
                <a:latin typeface="Arial" charset="0"/>
                <a:cs typeface="Arial" charset="0"/>
              </a:defRPr>
            </a:lvl8pPr>
            <a:lvl9pPr marL="1828800" algn="ctr" fontAlgn="base">
              <a:spcBef>
                <a:spcPct val="0"/>
              </a:spcBef>
              <a:spcAft>
                <a:spcPct val="0"/>
              </a:spcAft>
              <a:defRPr sz="4400">
                <a:solidFill>
                  <a:schemeClr val="tx2"/>
                </a:solidFill>
                <a:latin typeface="Arial" charset="0"/>
                <a:cs typeface="Arial" charset="0"/>
              </a:defRPr>
            </a:lvl9pPr>
          </a:lstStyle>
          <a:p>
            <a:r>
              <a:rPr lang="en-US" sz="2800" dirty="0"/>
              <a:t>Communications - SPI</a:t>
            </a:r>
            <a:endParaRPr lang="en-US" altLang="zh-TW" sz="2800" dirty="0"/>
          </a:p>
        </p:txBody>
      </p:sp>
      <p:sp>
        <p:nvSpPr>
          <p:cNvPr id="6" name="Content Placeholder 2"/>
          <p:cNvSpPr txBox="1">
            <a:spLocks/>
          </p:cNvSpPr>
          <p:nvPr/>
        </p:nvSpPr>
        <p:spPr>
          <a:xfrm>
            <a:off x="-19050" y="533400"/>
            <a:ext cx="8382000" cy="99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One side generates the clock signal called the “master” (only one)</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The other side is called the “slave” (can be more than one).</a:t>
            </a:r>
          </a:p>
        </p:txBody>
      </p:sp>
      <p:sp>
        <p:nvSpPr>
          <p:cNvPr id="7" name="Rectangle 6"/>
          <p:cNvSpPr/>
          <p:nvPr/>
        </p:nvSpPr>
        <p:spPr>
          <a:xfrm>
            <a:off x="28575" y="2028825"/>
            <a:ext cx="3352800" cy="3862596"/>
          </a:xfrm>
          <a:prstGeom prst="rect">
            <a:avLst/>
          </a:prstGeom>
        </p:spPr>
        <p:txBody>
          <a:bodyPr wrap="square">
            <a:spAutoFit/>
          </a:bodyPr>
          <a:lstStyle/>
          <a:p>
            <a:pPr>
              <a:spcAft>
                <a:spcPts val="600"/>
              </a:spcAft>
            </a:pPr>
            <a:r>
              <a:rPr lang="en-US" b="1" dirty="0">
                <a:solidFill>
                  <a:srgbClr val="00FF00"/>
                </a:solidFill>
                <a:latin typeface="Times New Roman" panose="02020603050405020304" pitchFamily="18" charset="0"/>
                <a:cs typeface="Times New Roman" panose="02020603050405020304" pitchFamily="18" charset="0"/>
              </a:rPr>
              <a:t>Data is sent from the master to a slave on a data line, </a:t>
            </a:r>
            <a:r>
              <a:rPr lang="en-US" b="1" dirty="0">
                <a:solidFill>
                  <a:srgbClr val="FFFF00"/>
                </a:solidFill>
                <a:latin typeface="Times New Roman" panose="02020603050405020304" pitchFamily="18" charset="0"/>
                <a:cs typeface="Times New Roman" panose="02020603050405020304" pitchFamily="18" charset="0"/>
              </a:rPr>
              <a:t>	</a:t>
            </a:r>
          </a:p>
          <a:p>
            <a:pPr>
              <a:spcAft>
                <a:spcPts val="600"/>
              </a:spcAft>
            </a:pPr>
            <a:r>
              <a:rPr lang="en-US" sz="2400" b="1" dirty="0">
                <a:solidFill>
                  <a:srgbClr val="FF00FF"/>
                </a:solidFill>
                <a:latin typeface="Times New Roman" panose="02020603050405020304" pitchFamily="18" charset="0"/>
                <a:cs typeface="Times New Roman" panose="02020603050405020304" pitchFamily="18" charset="0"/>
              </a:rPr>
              <a:t>MOSI, …..</a:t>
            </a:r>
          </a:p>
          <a:p>
            <a:pPr>
              <a:spcAft>
                <a:spcPts val="600"/>
              </a:spcAft>
            </a:pPr>
            <a:r>
              <a:rPr lang="en-US" b="1" dirty="0">
                <a:solidFill>
                  <a:srgbClr val="FF00FF"/>
                </a:solidFill>
                <a:latin typeface="Times New Roman" panose="02020603050405020304" pitchFamily="18" charset="0"/>
                <a:cs typeface="Times New Roman" panose="02020603050405020304" pitchFamily="18" charset="0"/>
              </a:rPr>
              <a:t>Or  “Master Out / Slave In”. </a:t>
            </a:r>
          </a:p>
          <a:p>
            <a:pPr>
              <a:spcAft>
                <a:spcPts val="600"/>
              </a:spcAft>
            </a:pPr>
            <a:endParaRPr lang="en-US" b="1" dirty="0">
              <a:solidFill>
                <a:srgbClr val="FFFF00"/>
              </a:solidFill>
              <a:latin typeface="Times New Roman" panose="02020603050405020304" pitchFamily="18" charset="0"/>
              <a:cs typeface="Times New Roman" panose="02020603050405020304" pitchFamily="18" charset="0"/>
            </a:endParaRPr>
          </a:p>
          <a:p>
            <a:pPr>
              <a:spcAft>
                <a:spcPts val="600"/>
              </a:spcAft>
            </a:pPr>
            <a:endParaRPr lang="en-US" b="1" dirty="0">
              <a:solidFill>
                <a:srgbClr val="FFFF00"/>
              </a:solidFill>
              <a:latin typeface="Times New Roman" panose="02020603050405020304" pitchFamily="18" charset="0"/>
              <a:cs typeface="Times New Roman" panose="02020603050405020304" pitchFamily="18" charset="0"/>
            </a:endParaRPr>
          </a:p>
          <a:p>
            <a:pPr>
              <a:spcAft>
                <a:spcPts val="600"/>
              </a:spcAft>
            </a:pPr>
            <a:r>
              <a:rPr lang="en-US" b="1" dirty="0">
                <a:solidFill>
                  <a:srgbClr val="00FF00"/>
                </a:solidFill>
                <a:latin typeface="Times New Roman" panose="02020603050405020304" pitchFamily="18" charset="0"/>
                <a:cs typeface="Times New Roman" panose="02020603050405020304" pitchFamily="18" charset="0"/>
              </a:rPr>
              <a:t>Data is sent from the slave to a master on another data line, </a:t>
            </a:r>
            <a:r>
              <a:rPr lang="en-US" b="1" dirty="0">
                <a:solidFill>
                  <a:srgbClr val="FFFF00"/>
                </a:solidFill>
                <a:latin typeface="Times New Roman" panose="02020603050405020304" pitchFamily="18" charset="0"/>
                <a:cs typeface="Times New Roman" panose="02020603050405020304" pitchFamily="18" charset="0"/>
              </a:rPr>
              <a:t>	</a:t>
            </a:r>
          </a:p>
          <a:p>
            <a:pPr>
              <a:spcAft>
                <a:spcPts val="600"/>
              </a:spcAft>
            </a:pPr>
            <a:r>
              <a:rPr lang="en-US" sz="2400" b="1" dirty="0">
                <a:solidFill>
                  <a:srgbClr val="FF00FF"/>
                </a:solidFill>
                <a:latin typeface="Times New Roman" panose="02020603050405020304" pitchFamily="18" charset="0"/>
                <a:cs typeface="Times New Roman" panose="02020603050405020304" pitchFamily="18" charset="0"/>
              </a:rPr>
              <a:t>MISO……</a:t>
            </a:r>
            <a:r>
              <a:rPr lang="en-US" sz="2400" b="1" dirty="0">
                <a:solidFill>
                  <a:srgbClr val="FFFF00"/>
                </a:solidFill>
                <a:latin typeface="Times New Roman" panose="02020603050405020304" pitchFamily="18" charset="0"/>
                <a:cs typeface="Times New Roman" panose="02020603050405020304" pitchFamily="18" charset="0"/>
              </a:rPr>
              <a:t> </a:t>
            </a:r>
          </a:p>
          <a:p>
            <a:pPr>
              <a:spcAft>
                <a:spcPts val="600"/>
              </a:spcAft>
            </a:pPr>
            <a:r>
              <a:rPr lang="en-US" b="1" dirty="0">
                <a:solidFill>
                  <a:srgbClr val="FF00FF"/>
                </a:solidFill>
                <a:latin typeface="Times New Roman" panose="02020603050405020304" pitchFamily="18" charset="0"/>
                <a:cs typeface="Times New Roman" panose="02020603050405020304" pitchFamily="18" charset="0"/>
              </a:rPr>
              <a:t>for “Master In / Slave Out”.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649" y="1752600"/>
            <a:ext cx="5587351" cy="4495800"/>
          </a:xfrm>
          <a:prstGeom prst="rect">
            <a:avLst/>
          </a:prstGeom>
        </p:spPr>
      </p:pic>
    </p:spTree>
    <p:extLst>
      <p:ext uri="{BB962C8B-B14F-4D97-AF65-F5344CB8AC3E}">
        <p14:creationId xmlns:p14="http://schemas.microsoft.com/office/powerpoint/2010/main" val="132292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7">
                                            <p:txEl>
                                              <p:pRg st="6" end="6"/>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2"/>
          <p:cNvSpPr txBox="1">
            <a:spLocks noChangeArrowheads="1"/>
          </p:cNvSpPr>
          <p:nvPr/>
        </p:nvSpPr>
        <p:spPr>
          <a:xfrm>
            <a:off x="533400" y="0"/>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lvl1pPr algn="ctr" fontAlgn="base">
              <a:spcBef>
                <a:spcPct val="0"/>
              </a:spcBef>
              <a:spcAft>
                <a:spcPct val="0"/>
              </a:spcAft>
              <a:defRPr sz="3200" b="1">
                <a:solidFill>
                  <a:srgbClr val="FF00FF"/>
                </a:solidFill>
                <a:latin typeface="Times New Roman" panose="02020603050405020304" pitchFamily="18" charset="0"/>
                <a:cs typeface="Times New Roman" panose="02020603050405020304" pitchFamily="18" charset="0"/>
              </a:defRPr>
            </a:lvl1pPr>
            <a:lvl2pPr algn="ctr" fontAlgn="base">
              <a:spcBef>
                <a:spcPct val="0"/>
              </a:spcBef>
              <a:spcAft>
                <a:spcPct val="0"/>
              </a:spcAft>
              <a:defRPr sz="4400">
                <a:solidFill>
                  <a:schemeClr val="tx2"/>
                </a:solidFill>
                <a:latin typeface="Arial" charset="0"/>
                <a:cs typeface="Arial" charset="0"/>
              </a:defRPr>
            </a:lvl2pPr>
            <a:lvl3pPr algn="ctr" fontAlgn="base">
              <a:spcBef>
                <a:spcPct val="0"/>
              </a:spcBef>
              <a:spcAft>
                <a:spcPct val="0"/>
              </a:spcAft>
              <a:defRPr sz="4400">
                <a:solidFill>
                  <a:schemeClr val="tx2"/>
                </a:solidFill>
                <a:latin typeface="Arial" charset="0"/>
                <a:cs typeface="Arial" charset="0"/>
              </a:defRPr>
            </a:lvl3pPr>
            <a:lvl4pPr algn="ctr" fontAlgn="base">
              <a:spcBef>
                <a:spcPct val="0"/>
              </a:spcBef>
              <a:spcAft>
                <a:spcPct val="0"/>
              </a:spcAft>
              <a:defRPr sz="4400">
                <a:solidFill>
                  <a:schemeClr val="tx2"/>
                </a:solidFill>
                <a:latin typeface="Arial" charset="0"/>
                <a:cs typeface="Arial" charset="0"/>
              </a:defRPr>
            </a:lvl4pPr>
            <a:lvl5pPr algn="ctr" fontAlgn="base">
              <a:spcBef>
                <a:spcPct val="0"/>
              </a:spcBef>
              <a:spcAft>
                <a:spcPct val="0"/>
              </a:spcAft>
              <a:defRPr sz="4400">
                <a:solidFill>
                  <a:schemeClr val="tx2"/>
                </a:solidFill>
                <a:latin typeface="Arial" charset="0"/>
                <a:cs typeface="Arial" charset="0"/>
              </a:defRPr>
            </a:lvl5pPr>
            <a:lvl6pPr marL="457200" algn="ctr" fontAlgn="base">
              <a:spcBef>
                <a:spcPct val="0"/>
              </a:spcBef>
              <a:spcAft>
                <a:spcPct val="0"/>
              </a:spcAft>
              <a:defRPr sz="4400">
                <a:solidFill>
                  <a:schemeClr val="tx2"/>
                </a:solidFill>
                <a:latin typeface="Arial" charset="0"/>
                <a:cs typeface="Arial" charset="0"/>
              </a:defRPr>
            </a:lvl6pPr>
            <a:lvl7pPr marL="914400" algn="ctr" fontAlgn="base">
              <a:spcBef>
                <a:spcPct val="0"/>
              </a:spcBef>
              <a:spcAft>
                <a:spcPct val="0"/>
              </a:spcAft>
              <a:defRPr sz="4400">
                <a:solidFill>
                  <a:schemeClr val="tx2"/>
                </a:solidFill>
                <a:latin typeface="Arial" charset="0"/>
                <a:cs typeface="Arial" charset="0"/>
              </a:defRPr>
            </a:lvl7pPr>
            <a:lvl8pPr marL="1371600" algn="ctr" fontAlgn="base">
              <a:spcBef>
                <a:spcPct val="0"/>
              </a:spcBef>
              <a:spcAft>
                <a:spcPct val="0"/>
              </a:spcAft>
              <a:defRPr sz="4400">
                <a:solidFill>
                  <a:schemeClr val="tx2"/>
                </a:solidFill>
                <a:latin typeface="Arial" charset="0"/>
                <a:cs typeface="Arial" charset="0"/>
              </a:defRPr>
            </a:lvl8pPr>
            <a:lvl9pPr marL="1828800" algn="ctr" fontAlgn="base">
              <a:spcBef>
                <a:spcPct val="0"/>
              </a:spcBef>
              <a:spcAft>
                <a:spcPct val="0"/>
              </a:spcAft>
              <a:defRPr sz="4400">
                <a:solidFill>
                  <a:schemeClr val="tx2"/>
                </a:solidFill>
                <a:latin typeface="Arial" charset="0"/>
                <a:cs typeface="Arial" charset="0"/>
              </a:defRPr>
            </a:lvl9pPr>
          </a:lstStyle>
          <a:p>
            <a:r>
              <a:rPr lang="en-US" sz="2800" dirty="0"/>
              <a:t>Communications - SPI</a:t>
            </a:r>
            <a:endParaRPr lang="en-US" altLang="zh-TW" sz="2800" dirty="0"/>
          </a:p>
        </p:txBody>
      </p:sp>
      <p:sp>
        <p:nvSpPr>
          <p:cNvPr id="8" name="Content Placeholder 2"/>
          <p:cNvSpPr txBox="1">
            <a:spLocks/>
          </p:cNvSpPr>
          <p:nvPr/>
        </p:nvSpPr>
        <p:spPr>
          <a:xfrm>
            <a:off x="228600" y="533400"/>
            <a:ext cx="8763000" cy="52117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1"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rPr>
              <a:t>If the slave needs to send a response back to the master, the master will continue to generate a prearranged number of clock cycles, and the slave will put the data onto the MISO line.</a:t>
            </a:r>
            <a:endPar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9" name="Rectangle 8"/>
          <p:cNvSpPr/>
          <p:nvPr/>
        </p:nvSpPr>
        <p:spPr>
          <a:xfrm>
            <a:off x="76200" y="2632959"/>
            <a:ext cx="3200400" cy="3093154"/>
          </a:xfrm>
          <a:prstGeom prst="rect">
            <a:avLst/>
          </a:prstGeom>
        </p:spPr>
        <p:txBody>
          <a:bodyPr wrap="square">
            <a:spAutoFit/>
          </a:bodyPr>
          <a:lstStyle/>
          <a:p>
            <a:pPr marL="342900" indent="-342900">
              <a:spcAft>
                <a:spcPts val="600"/>
              </a:spcAft>
              <a:buFont typeface="Arial" panose="020B0604020202020204" pitchFamily="34" charset="0"/>
              <a:buChar char="•"/>
            </a:pPr>
            <a:r>
              <a:rPr lang="en-US" b="1" dirty="0">
                <a:solidFill>
                  <a:schemeClr val="bg1"/>
                </a:solidFill>
                <a:latin typeface="Times New Roman" panose="02020603050405020304" pitchFamily="18" charset="0"/>
                <a:cs typeface="Times New Roman" panose="02020603050405020304" pitchFamily="18" charset="0"/>
              </a:rPr>
              <a:t>Since the master always generates the clock signal, it must know in advance when a slave needs to return data and how much data will be returned.</a:t>
            </a:r>
          </a:p>
          <a:p>
            <a:pPr marL="342900" indent="-342900">
              <a:spcAft>
                <a:spcPts val="600"/>
              </a:spcAft>
              <a:buFont typeface="Arial" panose="020B0604020202020204" pitchFamily="34" charset="0"/>
              <a:buChar char="•"/>
            </a:pPr>
            <a:endParaRPr lang="en-US" b="1" dirty="0">
              <a:solidFill>
                <a:schemeClr val="bg1"/>
              </a:solidFill>
              <a:latin typeface="Times New Roman" panose="02020603050405020304" pitchFamily="18" charset="0"/>
              <a:cs typeface="Times New Roman" panose="02020603050405020304" pitchFamily="18" charset="0"/>
            </a:endParaRPr>
          </a:p>
          <a:p>
            <a:pPr marL="342900" indent="-342900">
              <a:spcAft>
                <a:spcPts val="600"/>
              </a:spcAft>
              <a:buFont typeface="Arial" panose="020B0604020202020204" pitchFamily="34" charset="0"/>
              <a:buChar char="•"/>
            </a:pPr>
            <a:endParaRPr lang="en-US" b="1" dirty="0">
              <a:solidFill>
                <a:schemeClr val="bg1"/>
              </a:solidFill>
              <a:latin typeface="Times New Roman" panose="02020603050405020304" pitchFamily="18" charset="0"/>
              <a:cs typeface="Times New Roman" panose="02020603050405020304" pitchFamily="18" charset="0"/>
            </a:endParaRPr>
          </a:p>
          <a:p>
            <a:pPr marL="342900" indent="-342900">
              <a:spcAft>
                <a:spcPts val="600"/>
              </a:spcAft>
              <a:buFont typeface="Arial" panose="020B0604020202020204" pitchFamily="34" charset="0"/>
              <a:buChar char="•"/>
            </a:pPr>
            <a:r>
              <a:rPr lang="en-US" b="1" dirty="0">
                <a:solidFill>
                  <a:schemeClr val="bg1"/>
                </a:solidFill>
                <a:latin typeface="Times New Roman" panose="02020603050405020304" pitchFamily="18" charset="0"/>
                <a:cs typeface="Times New Roman" panose="02020603050405020304" pitchFamily="18" charset="0"/>
              </a:rPr>
              <a:t>SPI is generally used to talk to sensors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649" y="1752600"/>
            <a:ext cx="5587351" cy="4495800"/>
          </a:xfrm>
          <a:prstGeom prst="rect">
            <a:avLst/>
          </a:prstGeom>
        </p:spPr>
      </p:pic>
    </p:spTree>
    <p:extLst>
      <p:ext uri="{BB962C8B-B14F-4D97-AF65-F5344CB8AC3E}">
        <p14:creationId xmlns:p14="http://schemas.microsoft.com/office/powerpoint/2010/main" val="228661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2"/>
          <p:cNvSpPr txBox="1">
            <a:spLocks noChangeArrowheads="1"/>
          </p:cNvSpPr>
          <p:nvPr/>
        </p:nvSpPr>
        <p:spPr>
          <a:xfrm>
            <a:off x="533400" y="0"/>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lvl1pPr algn="ctr" fontAlgn="base">
              <a:spcBef>
                <a:spcPct val="0"/>
              </a:spcBef>
              <a:spcAft>
                <a:spcPct val="0"/>
              </a:spcAft>
              <a:defRPr sz="3200" b="1">
                <a:solidFill>
                  <a:srgbClr val="FF00FF"/>
                </a:solidFill>
                <a:latin typeface="Times New Roman" panose="02020603050405020304" pitchFamily="18" charset="0"/>
                <a:cs typeface="Times New Roman" panose="02020603050405020304" pitchFamily="18" charset="0"/>
              </a:defRPr>
            </a:lvl1pPr>
            <a:lvl2pPr algn="ctr" fontAlgn="base">
              <a:spcBef>
                <a:spcPct val="0"/>
              </a:spcBef>
              <a:spcAft>
                <a:spcPct val="0"/>
              </a:spcAft>
              <a:defRPr sz="4400">
                <a:solidFill>
                  <a:schemeClr val="tx2"/>
                </a:solidFill>
                <a:latin typeface="Arial" charset="0"/>
                <a:cs typeface="Arial" charset="0"/>
              </a:defRPr>
            </a:lvl2pPr>
            <a:lvl3pPr algn="ctr" fontAlgn="base">
              <a:spcBef>
                <a:spcPct val="0"/>
              </a:spcBef>
              <a:spcAft>
                <a:spcPct val="0"/>
              </a:spcAft>
              <a:defRPr sz="4400">
                <a:solidFill>
                  <a:schemeClr val="tx2"/>
                </a:solidFill>
                <a:latin typeface="Arial" charset="0"/>
                <a:cs typeface="Arial" charset="0"/>
              </a:defRPr>
            </a:lvl3pPr>
            <a:lvl4pPr algn="ctr" fontAlgn="base">
              <a:spcBef>
                <a:spcPct val="0"/>
              </a:spcBef>
              <a:spcAft>
                <a:spcPct val="0"/>
              </a:spcAft>
              <a:defRPr sz="4400">
                <a:solidFill>
                  <a:schemeClr val="tx2"/>
                </a:solidFill>
                <a:latin typeface="Arial" charset="0"/>
                <a:cs typeface="Arial" charset="0"/>
              </a:defRPr>
            </a:lvl4pPr>
            <a:lvl5pPr algn="ctr" fontAlgn="base">
              <a:spcBef>
                <a:spcPct val="0"/>
              </a:spcBef>
              <a:spcAft>
                <a:spcPct val="0"/>
              </a:spcAft>
              <a:defRPr sz="4400">
                <a:solidFill>
                  <a:schemeClr val="tx2"/>
                </a:solidFill>
                <a:latin typeface="Arial" charset="0"/>
                <a:cs typeface="Arial" charset="0"/>
              </a:defRPr>
            </a:lvl5pPr>
            <a:lvl6pPr marL="457200" algn="ctr" fontAlgn="base">
              <a:spcBef>
                <a:spcPct val="0"/>
              </a:spcBef>
              <a:spcAft>
                <a:spcPct val="0"/>
              </a:spcAft>
              <a:defRPr sz="4400">
                <a:solidFill>
                  <a:schemeClr val="tx2"/>
                </a:solidFill>
                <a:latin typeface="Arial" charset="0"/>
                <a:cs typeface="Arial" charset="0"/>
              </a:defRPr>
            </a:lvl6pPr>
            <a:lvl7pPr marL="914400" algn="ctr" fontAlgn="base">
              <a:spcBef>
                <a:spcPct val="0"/>
              </a:spcBef>
              <a:spcAft>
                <a:spcPct val="0"/>
              </a:spcAft>
              <a:defRPr sz="4400">
                <a:solidFill>
                  <a:schemeClr val="tx2"/>
                </a:solidFill>
                <a:latin typeface="Arial" charset="0"/>
                <a:cs typeface="Arial" charset="0"/>
              </a:defRPr>
            </a:lvl7pPr>
            <a:lvl8pPr marL="1371600" algn="ctr" fontAlgn="base">
              <a:spcBef>
                <a:spcPct val="0"/>
              </a:spcBef>
              <a:spcAft>
                <a:spcPct val="0"/>
              </a:spcAft>
              <a:defRPr sz="4400">
                <a:solidFill>
                  <a:schemeClr val="tx2"/>
                </a:solidFill>
                <a:latin typeface="Arial" charset="0"/>
                <a:cs typeface="Arial" charset="0"/>
              </a:defRPr>
            </a:lvl8pPr>
            <a:lvl9pPr marL="1828800" algn="ctr" fontAlgn="base">
              <a:spcBef>
                <a:spcPct val="0"/>
              </a:spcBef>
              <a:spcAft>
                <a:spcPct val="0"/>
              </a:spcAft>
              <a:defRPr sz="4400">
                <a:solidFill>
                  <a:schemeClr val="tx2"/>
                </a:solidFill>
                <a:latin typeface="Arial" charset="0"/>
                <a:cs typeface="Arial" charset="0"/>
              </a:defRPr>
            </a:lvl9pPr>
          </a:lstStyle>
          <a:p>
            <a:r>
              <a:rPr lang="en-US" sz="2800" dirty="0"/>
              <a:t>Communications - SPI</a:t>
            </a:r>
            <a:endParaRPr lang="en-US" altLang="zh-TW" sz="2800" dirty="0"/>
          </a:p>
        </p:txBody>
      </p:sp>
      <p:sp>
        <p:nvSpPr>
          <p:cNvPr id="8" name="Content Placeholder 2"/>
          <p:cNvSpPr txBox="1">
            <a:spLocks/>
          </p:cNvSpPr>
          <p:nvPr/>
        </p:nvSpPr>
        <p:spPr>
          <a:xfrm>
            <a:off x="228600" y="533400"/>
            <a:ext cx="8763000" cy="52117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sz="2000" b="1" dirty="0">
                <a:solidFill>
                  <a:srgbClr val="00FF00"/>
                </a:solidFill>
                <a:latin typeface="Times New Roman" panose="02020603050405020304" pitchFamily="18" charset="0"/>
                <a:cs typeface="Times New Roman" panose="02020603050405020304" pitchFamily="18" charset="0"/>
              </a:rPr>
              <a:t>The last line is called SS for Slave Select.</a:t>
            </a:r>
          </a:p>
          <a:p>
            <a:pPr marL="0" lvl="0" indent="0">
              <a:buNone/>
            </a:pPr>
            <a:r>
              <a:rPr lang="en-US" sz="2000" b="1" dirty="0">
                <a:solidFill>
                  <a:srgbClr val="00FF00"/>
                </a:solidFill>
                <a:latin typeface="Times New Roman" panose="02020603050405020304" pitchFamily="18" charset="0"/>
                <a:cs typeface="Times New Roman" panose="02020603050405020304" pitchFamily="18" charset="0"/>
              </a:rPr>
              <a:t>This tells the slave that it should wake up and receive / send data</a:t>
            </a:r>
          </a:p>
        </p:txBody>
      </p:sp>
      <p:sp>
        <p:nvSpPr>
          <p:cNvPr id="6" name="Rectangle 5"/>
          <p:cNvSpPr/>
          <p:nvPr/>
        </p:nvSpPr>
        <p:spPr>
          <a:xfrm>
            <a:off x="169245" y="2438400"/>
            <a:ext cx="3200400" cy="2785378"/>
          </a:xfrm>
          <a:prstGeom prst="rect">
            <a:avLst/>
          </a:prstGeom>
        </p:spPr>
        <p:txBody>
          <a:bodyPr wrap="square">
            <a:spAutoFit/>
          </a:bodyPr>
          <a:lstStyle/>
          <a:p>
            <a:pPr>
              <a:spcAft>
                <a:spcPts val="600"/>
              </a:spcAft>
            </a:pPr>
            <a:r>
              <a:rPr lang="en-US" sz="2000" b="1" dirty="0">
                <a:solidFill>
                  <a:srgbClr val="FF66FF"/>
                </a:solidFill>
                <a:latin typeface="Times New Roman" panose="02020603050405020304" pitchFamily="18" charset="0"/>
                <a:cs typeface="Times New Roman" panose="02020603050405020304" pitchFamily="18" charset="0"/>
              </a:rPr>
              <a:t>The SS line is normally held high,  (</a:t>
            </a:r>
            <a:r>
              <a:rPr lang="en-US" sz="2000" b="1" dirty="0" err="1">
                <a:solidFill>
                  <a:srgbClr val="FF66FF"/>
                </a:solidFill>
                <a:latin typeface="Times New Roman" panose="02020603050405020304" pitchFamily="18" charset="0"/>
                <a:cs typeface="Times New Roman" panose="02020603050405020304" pitchFamily="18" charset="0"/>
              </a:rPr>
              <a:t>deasserted</a:t>
            </a:r>
            <a:r>
              <a:rPr lang="en-US" sz="2000" b="1" dirty="0">
                <a:solidFill>
                  <a:srgbClr val="FF66FF"/>
                </a:solidFill>
                <a:latin typeface="Times New Roman" panose="02020603050405020304" pitchFamily="18" charset="0"/>
                <a:cs typeface="Times New Roman" panose="02020603050405020304" pitchFamily="18" charset="0"/>
              </a:rPr>
              <a:t>)</a:t>
            </a:r>
          </a:p>
          <a:p>
            <a:pPr>
              <a:spcAft>
                <a:spcPts val="600"/>
              </a:spcAft>
            </a:pPr>
            <a:endParaRPr lang="en-US" sz="2000" b="1" dirty="0">
              <a:solidFill>
                <a:srgbClr val="FF66FF"/>
              </a:solidFill>
              <a:latin typeface="Times New Roman" panose="02020603050405020304" pitchFamily="18" charset="0"/>
              <a:cs typeface="Times New Roman" panose="02020603050405020304" pitchFamily="18" charset="0"/>
            </a:endParaRPr>
          </a:p>
          <a:p>
            <a:pPr>
              <a:spcAft>
                <a:spcPts val="600"/>
              </a:spcAft>
            </a:pPr>
            <a:r>
              <a:rPr lang="en-US" sz="2000" b="1" dirty="0">
                <a:solidFill>
                  <a:srgbClr val="FF66FF"/>
                </a:solidFill>
                <a:latin typeface="Times New Roman" panose="02020603050405020304" pitchFamily="18" charset="0"/>
                <a:cs typeface="Times New Roman" panose="02020603050405020304" pitchFamily="18" charset="0"/>
              </a:rPr>
              <a:t>Just before data is sent to the slave, the line is brought low, which activates the slave.</a:t>
            </a:r>
          </a:p>
          <a:p>
            <a:pPr>
              <a:spcAft>
                <a:spcPts val="600"/>
              </a:spcAft>
            </a:pPr>
            <a:endParaRPr lang="en-US" sz="2000" b="1" dirty="0">
              <a:solidFill>
                <a:srgbClr val="FF66FF"/>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7757" y="1736225"/>
            <a:ext cx="5364780" cy="4542338"/>
          </a:xfrm>
          <a:prstGeom prst="rect">
            <a:avLst/>
          </a:prstGeom>
        </p:spPr>
      </p:pic>
    </p:spTree>
    <p:extLst>
      <p:ext uri="{BB962C8B-B14F-4D97-AF65-F5344CB8AC3E}">
        <p14:creationId xmlns:p14="http://schemas.microsoft.com/office/powerpoint/2010/main" val="309846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2"/>
          <p:cNvSpPr txBox="1">
            <a:spLocks noChangeArrowheads="1"/>
          </p:cNvSpPr>
          <p:nvPr/>
        </p:nvSpPr>
        <p:spPr>
          <a:xfrm>
            <a:off x="533400" y="0"/>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lvl1pPr algn="ctr" fontAlgn="base">
              <a:spcBef>
                <a:spcPct val="0"/>
              </a:spcBef>
              <a:spcAft>
                <a:spcPct val="0"/>
              </a:spcAft>
              <a:defRPr sz="3200" b="1">
                <a:solidFill>
                  <a:srgbClr val="FF00FF"/>
                </a:solidFill>
                <a:latin typeface="Times New Roman" panose="02020603050405020304" pitchFamily="18" charset="0"/>
                <a:cs typeface="Times New Roman" panose="02020603050405020304" pitchFamily="18" charset="0"/>
              </a:defRPr>
            </a:lvl1pPr>
            <a:lvl2pPr algn="ctr" fontAlgn="base">
              <a:spcBef>
                <a:spcPct val="0"/>
              </a:spcBef>
              <a:spcAft>
                <a:spcPct val="0"/>
              </a:spcAft>
              <a:defRPr sz="4400">
                <a:solidFill>
                  <a:schemeClr val="tx2"/>
                </a:solidFill>
                <a:latin typeface="Arial" charset="0"/>
                <a:cs typeface="Arial" charset="0"/>
              </a:defRPr>
            </a:lvl2pPr>
            <a:lvl3pPr algn="ctr" fontAlgn="base">
              <a:spcBef>
                <a:spcPct val="0"/>
              </a:spcBef>
              <a:spcAft>
                <a:spcPct val="0"/>
              </a:spcAft>
              <a:defRPr sz="4400">
                <a:solidFill>
                  <a:schemeClr val="tx2"/>
                </a:solidFill>
                <a:latin typeface="Arial" charset="0"/>
                <a:cs typeface="Arial" charset="0"/>
              </a:defRPr>
            </a:lvl3pPr>
            <a:lvl4pPr algn="ctr" fontAlgn="base">
              <a:spcBef>
                <a:spcPct val="0"/>
              </a:spcBef>
              <a:spcAft>
                <a:spcPct val="0"/>
              </a:spcAft>
              <a:defRPr sz="4400">
                <a:solidFill>
                  <a:schemeClr val="tx2"/>
                </a:solidFill>
                <a:latin typeface="Arial" charset="0"/>
                <a:cs typeface="Arial" charset="0"/>
              </a:defRPr>
            </a:lvl4pPr>
            <a:lvl5pPr algn="ctr" fontAlgn="base">
              <a:spcBef>
                <a:spcPct val="0"/>
              </a:spcBef>
              <a:spcAft>
                <a:spcPct val="0"/>
              </a:spcAft>
              <a:defRPr sz="4400">
                <a:solidFill>
                  <a:schemeClr val="tx2"/>
                </a:solidFill>
                <a:latin typeface="Arial" charset="0"/>
                <a:cs typeface="Arial" charset="0"/>
              </a:defRPr>
            </a:lvl5pPr>
            <a:lvl6pPr marL="457200" algn="ctr" fontAlgn="base">
              <a:spcBef>
                <a:spcPct val="0"/>
              </a:spcBef>
              <a:spcAft>
                <a:spcPct val="0"/>
              </a:spcAft>
              <a:defRPr sz="4400">
                <a:solidFill>
                  <a:schemeClr val="tx2"/>
                </a:solidFill>
                <a:latin typeface="Arial" charset="0"/>
                <a:cs typeface="Arial" charset="0"/>
              </a:defRPr>
            </a:lvl6pPr>
            <a:lvl7pPr marL="914400" algn="ctr" fontAlgn="base">
              <a:spcBef>
                <a:spcPct val="0"/>
              </a:spcBef>
              <a:spcAft>
                <a:spcPct val="0"/>
              </a:spcAft>
              <a:defRPr sz="4400">
                <a:solidFill>
                  <a:schemeClr val="tx2"/>
                </a:solidFill>
                <a:latin typeface="Arial" charset="0"/>
                <a:cs typeface="Arial" charset="0"/>
              </a:defRPr>
            </a:lvl7pPr>
            <a:lvl8pPr marL="1371600" algn="ctr" fontAlgn="base">
              <a:spcBef>
                <a:spcPct val="0"/>
              </a:spcBef>
              <a:spcAft>
                <a:spcPct val="0"/>
              </a:spcAft>
              <a:defRPr sz="4400">
                <a:solidFill>
                  <a:schemeClr val="tx2"/>
                </a:solidFill>
                <a:latin typeface="Arial" charset="0"/>
                <a:cs typeface="Arial" charset="0"/>
              </a:defRPr>
            </a:lvl8pPr>
            <a:lvl9pPr marL="1828800" algn="ctr" fontAlgn="base">
              <a:spcBef>
                <a:spcPct val="0"/>
              </a:spcBef>
              <a:spcAft>
                <a:spcPct val="0"/>
              </a:spcAft>
              <a:defRPr sz="4400">
                <a:solidFill>
                  <a:schemeClr val="tx2"/>
                </a:solidFill>
                <a:latin typeface="Arial" charset="0"/>
                <a:cs typeface="Arial" charset="0"/>
              </a:defRPr>
            </a:lvl9pPr>
          </a:lstStyle>
          <a:p>
            <a:r>
              <a:rPr lang="en-US" sz="2800" dirty="0"/>
              <a:t>Communications - SPI</a:t>
            </a:r>
            <a:endParaRPr lang="en-US" altLang="zh-TW" sz="2800" dirty="0"/>
          </a:p>
        </p:txBody>
      </p:sp>
      <p:sp>
        <p:nvSpPr>
          <p:cNvPr id="8" name="Content Placeholder 2"/>
          <p:cNvSpPr txBox="1">
            <a:spLocks/>
          </p:cNvSpPr>
          <p:nvPr/>
        </p:nvSpPr>
        <p:spPr>
          <a:xfrm>
            <a:off x="266700" y="838200"/>
            <a:ext cx="8763000" cy="52117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sz="2000" b="1" dirty="0">
                <a:solidFill>
                  <a:srgbClr val="00FF00"/>
                </a:solidFill>
                <a:latin typeface="Times New Roman" panose="02020603050405020304" pitchFamily="18" charset="0"/>
                <a:cs typeface="Times New Roman" panose="02020603050405020304" pitchFamily="18" charset="0"/>
              </a:rPr>
              <a:t>For multiple slaves, each slave will need a separate SS line.</a:t>
            </a:r>
          </a:p>
          <a:p>
            <a:pPr marL="0" lvl="0" indent="0">
              <a:buNone/>
            </a:pPr>
            <a:r>
              <a:rPr lang="en-US" sz="2000" b="1" dirty="0">
                <a:solidFill>
                  <a:srgbClr val="00FF00"/>
                </a:solidFill>
                <a:latin typeface="Times New Roman" panose="02020603050405020304" pitchFamily="18" charset="0"/>
                <a:cs typeface="Times New Roman" panose="02020603050405020304" pitchFamily="18" charset="0"/>
              </a:rPr>
              <a:t>To talk to a particular slave, you’ll make that slave’s SS line low and keep the rest of them high </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590800"/>
            <a:ext cx="5951315"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73481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1212kkkkkkkkk">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FF"/>
        </a:solidFill>
        <a:ln>
          <a:noFill/>
        </a:ln>
      </a:spPr>
      <a:bodyPr rtlCol="0" anchor="ctr"/>
      <a:lstStyle>
        <a:defPPr algn="ctr">
          <a:defRPr sz="1200" b="1" dirty="0" smtClean="0">
            <a:solidFill>
              <a:schemeClr val="bg1"/>
            </a:solidFill>
            <a:latin typeface="Times New Roman" panose="02020603050405020304" pitchFamily="18" charset="0"/>
            <a:cs typeface="Times New Roman" panose="02020603050405020304" pitchFamily="18" charset="0"/>
          </a:defRPr>
        </a:defPPr>
      </a:lstStyle>
      <a:style>
        <a:lnRef idx="2">
          <a:schemeClr val="dk1"/>
        </a:lnRef>
        <a:fillRef idx="1">
          <a:schemeClr val="lt1"/>
        </a:fillRef>
        <a:effectRef idx="0">
          <a:schemeClr val="dk1"/>
        </a:effectRef>
        <a:fontRef idx="minor">
          <a:schemeClr val="dk1"/>
        </a:fontRef>
      </a:style>
    </a:sp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4.xml><?xml version="1.0" encoding="utf-8"?>
<a:theme xmlns:a="http://schemas.openxmlformats.org/drawingml/2006/main" name="3_1212kkkkkkkkk">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FF"/>
        </a:solidFill>
        <a:ln>
          <a:noFill/>
        </a:ln>
      </a:spPr>
      <a:bodyPr rtlCol="0" anchor="ctr"/>
      <a:lstStyle>
        <a:defPPr algn="ctr">
          <a:defRPr sz="1200" b="1" dirty="0" smtClean="0">
            <a:solidFill>
              <a:schemeClr val="bg1"/>
            </a:solidFill>
            <a:latin typeface="Times New Roman" panose="02020603050405020304" pitchFamily="18" charset="0"/>
            <a:cs typeface="Times New Roman" panose="02020603050405020304" pitchFamily="18" charset="0"/>
          </a:defRPr>
        </a:defPPr>
      </a:lstStyle>
      <a:style>
        <a:lnRef idx="2">
          <a:schemeClr val="dk1"/>
        </a:lnRef>
        <a:fillRef idx="1">
          <a:schemeClr val="lt1"/>
        </a:fillRef>
        <a:effectRef idx="0">
          <a:schemeClr val="dk1"/>
        </a:effectRef>
        <a:fontRef idx="minor">
          <a:schemeClr val="dk1"/>
        </a:fontRef>
      </a:style>
    </a:sp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12288</TotalTime>
  <Words>2007</Words>
  <Application>Microsoft Office PowerPoint</Application>
  <PresentationFormat>On-screen Show (4:3)</PresentationFormat>
  <Paragraphs>296</Paragraphs>
  <Slides>28</Slides>
  <Notes>4</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28</vt:i4>
      </vt:variant>
    </vt:vector>
  </HeadingPairs>
  <TitlesOfParts>
    <vt:vector size="42" baseType="lpstr">
      <vt:lpstr>Arial</vt:lpstr>
      <vt:lpstr>Arial Black</vt:lpstr>
      <vt:lpstr>Calibri</vt:lpstr>
      <vt:lpstr>Calibri Light</vt:lpstr>
      <vt:lpstr>Cooper Black</vt:lpstr>
      <vt:lpstr>Helvetica Neue</vt:lpstr>
      <vt:lpstr>Jokerman</vt:lpstr>
      <vt:lpstr>Times New Roman</vt:lpstr>
      <vt:lpstr>Wingdings</vt:lpstr>
      <vt:lpstr>Office Theme</vt:lpstr>
      <vt:lpstr>2_1212kkkkkkkkk</vt:lpstr>
      <vt:lpstr>1_Office Theme</vt:lpstr>
      <vt:lpstr>3_1212kkkkkkkkk</vt:lpstr>
      <vt:lpstr>2_Office Theme</vt:lpstr>
      <vt:lpstr>PowerPoint Presentation</vt:lpstr>
      <vt:lpstr>Topic for today’s lecture</vt:lpstr>
      <vt:lpstr>Embedded system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 SPI Master-Slave</vt:lpstr>
      <vt:lpstr>PowerPoint Presentation</vt:lpstr>
      <vt:lpstr>PowerPoint Presentation</vt:lpstr>
      <vt:lpstr>PowerPoint Presentation</vt:lpstr>
      <vt:lpstr>PowerPoint Presentation</vt:lpstr>
      <vt:lpstr>Embedded Systems Displays</vt:lpstr>
      <vt:lpstr>Embedded Systems Displays</vt:lpstr>
      <vt:lpstr>Embedded Systems Displays</vt:lpstr>
      <vt:lpstr>Embedded Systems Displays</vt:lpstr>
      <vt:lpstr>LCD Operation</vt:lpstr>
      <vt:lpstr>PowerPoint Presentation</vt:lpstr>
      <vt:lpstr>PowerPoint Presentation</vt:lpstr>
      <vt:lpstr>The ST7735R Graphics Display</vt:lpstr>
      <vt:lpstr>The ST7735R TFT LCD Controller/Driver</vt:lpstr>
      <vt:lpstr>The ST7735R TFT LCD Controller/Driver</vt:lpstr>
      <vt:lpstr>The ST7735R TFT LCD Controller/Driver</vt:lpstr>
      <vt:lpstr>The ST7735R TFT LCD Controller/Driver</vt:lpstr>
      <vt:lpstr>PowerPoint Presentation</vt:lpstr>
    </vt:vector>
  </TitlesOfParts>
  <Company>GVSU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Topics for today’s lecture</dc:title>
  <dc:creator>Robert W. Bossemeyer, Jr.</dc:creator>
  <cp:lastModifiedBy>Nabeeh Kandalaft</cp:lastModifiedBy>
  <cp:revision>463</cp:revision>
  <cp:lastPrinted>2012-10-30T15:29:18Z</cp:lastPrinted>
  <dcterms:created xsi:type="dcterms:W3CDTF">2012-09-17T11:41:09Z</dcterms:created>
  <dcterms:modified xsi:type="dcterms:W3CDTF">2022-09-28T14:36:37Z</dcterms:modified>
</cp:coreProperties>
</file>